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7" r:id="rId4"/>
    <p:sldId id="273" r:id="rId5"/>
    <p:sldId id="259" r:id="rId6"/>
    <p:sldId id="267" r:id="rId7"/>
    <p:sldId id="290" r:id="rId8"/>
    <p:sldId id="283" r:id="rId9"/>
    <p:sldId id="276" r:id="rId10"/>
    <p:sldId id="291" r:id="rId11"/>
    <p:sldId id="271" r:id="rId12"/>
    <p:sldId id="278" r:id="rId13"/>
    <p:sldId id="280" r:id="rId14"/>
    <p:sldId id="264" r:id="rId15"/>
    <p:sldId id="284" r:id="rId16"/>
    <p:sldId id="287" r:id="rId17"/>
    <p:sldId id="286" r:id="rId18"/>
    <p:sldId id="263" r:id="rId19"/>
    <p:sldId id="274" r:id="rId20"/>
    <p:sldId id="268" r:id="rId21"/>
    <p:sldId id="275" r:id="rId22"/>
    <p:sldId id="297" r:id="rId23"/>
    <p:sldId id="289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64" d="100"/>
          <a:sy n="64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B729CA7-DF8F-4FB5-9DCD-E61A734E8B70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212620-3AB7-4210-89A2-42082E4E9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C5F777-9B0D-49EA-93F0-E8557D29405F}" type="datetimeFigureOut">
              <a:rPr lang="en-US" smtClean="0"/>
              <a:pPr/>
              <a:t>6/26/2015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19FE102-82FA-40EB-BAF1-789452A14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E102-82FA-40EB-BAF1-789452A14DE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CD32-29EB-4269-82E0-C2412AA8D0D1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2848-5ED9-4D20-9369-2E8F9E283D98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878-4BC7-4B79-9069-AFBA03911A95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4F4A-EF91-4FC9-8FAA-0505D42AF06B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8371-A731-4855-BB70-53C33CBF1B68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346-01BB-4476-A2D6-1DA9015AC392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D146-4F51-4BFD-A24F-CCFB1E0B4800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9081-E745-43FF-BD55-63A746B1FE78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CD-653D-41C9-AAF6-9478DF9644FE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8A9-6952-497B-90F6-0B54CC92D3FE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5E41-49DC-4A92-B62C-1CCC9A940260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DD7-AF7A-4152-9EA1-019955208457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4563-2327-4AC9-A72A-F2281F7AE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Medium" pitchFamily="34" charset="0"/>
              </a:rPr>
              <a:t>Effects of static negative middle-ear pressure on wideband acoustic immittance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086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Sarah Robinson, Suzanne Thompson, Jont Allen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6" name="Picture 123" descr="imark_bold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5943600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WAI Results: Power Absorbance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1828800"/>
            <a:ext cx="1066800" cy="1905000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7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Medium" pitchFamily="34" charset="0"/>
              </a:rPr>
              <a:t>Dependence on static ME pressure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bsVsPEBLO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447800"/>
            <a:ext cx="6254496" cy="4690872"/>
          </a:xfrm>
          <a:prstGeom prst="rect">
            <a:avLst/>
          </a:prstGeom>
        </p:spPr>
      </p:pic>
      <p:pic>
        <p:nvPicPr>
          <p:cNvPr id="7" name="Picture 6" descr="AbsVsPEB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1447800"/>
            <a:ext cx="6248400" cy="4686300"/>
          </a:xfrm>
          <a:prstGeom prst="rect">
            <a:avLst/>
          </a:prstGeom>
        </p:spPr>
      </p:pic>
      <p:pic>
        <p:nvPicPr>
          <p:cNvPr id="8" name="Picture 7" descr="AbsVsPEB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1447800"/>
            <a:ext cx="6248400" cy="4686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6200" y="1447800"/>
            <a:ext cx="1143000" cy="1066800"/>
            <a:chOff x="6248400" y="1600200"/>
            <a:chExt cx="1143000" cy="10668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248400" y="1600200"/>
              <a:ext cx="1143000" cy="1066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1626513"/>
              <a:ext cx="8996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Franklin Gothic Medium" pitchFamily="34" charset="0"/>
                </a:rPr>
                <a:t>AMEP</a:t>
              </a:r>
              <a:endParaRPr lang="en-US" sz="2200" dirty="0">
                <a:latin typeface="Franklin Gothic Medium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9395" y="2083713"/>
              <a:ext cx="9124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NMEP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</p:grpSp>
      <p:pic>
        <p:nvPicPr>
          <p:cNvPr id="17" name="Picture 16" descr="AbsVsPEB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1428750"/>
            <a:ext cx="6223000" cy="4667250"/>
          </a:xfrm>
          <a:prstGeom prst="rect">
            <a:avLst/>
          </a:prstGeom>
        </p:spPr>
      </p:pic>
      <p:pic>
        <p:nvPicPr>
          <p:cNvPr id="18" name="Picture 17" descr="AbsVsPEB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1409700"/>
            <a:ext cx="6248400" cy="4686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8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Franklin Gothic Medium" pitchFamily="34" charset="0"/>
              </a:rPr>
              <a:t>WAI at the tympanic membrane (TM-WAI)</a:t>
            </a:r>
            <a:endParaRPr lang="en-US" sz="38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r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8" y="3200400"/>
            <a:ext cx="3993356" cy="297180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23621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The unknown residual ear canal (REC) </a:t>
            </a:r>
            <a:r>
              <a:rPr lang="en-US" sz="2400" dirty="0" smtClean="0">
                <a:latin typeface="Franklin Gothic Medium" pitchFamily="34" charset="0"/>
              </a:rPr>
              <a:t>delay</a:t>
            </a:r>
            <a:r>
              <a:rPr lang="en-US" sz="2400" dirty="0" smtClean="0">
                <a:latin typeface="Franklin Gothic Medium" pitchFamily="34" charset="0"/>
              </a:rPr>
              <a:t> </a:t>
            </a:r>
            <a:r>
              <a:rPr lang="en-US" sz="2400" dirty="0" smtClean="0">
                <a:latin typeface="Franklin Gothic Medium" pitchFamily="34" charset="0"/>
              </a:rPr>
              <a:t>may removed from the reflectance phase </a:t>
            </a:r>
            <a:r>
              <a:rPr lang="en-US" sz="2400" dirty="0" smtClean="0">
                <a:solidFill>
                  <a:schemeClr val="tx2"/>
                </a:solidFill>
                <a:latin typeface="Franklin Gothic Medium" pitchFamily="34" charset="0"/>
              </a:rPr>
              <a:t>(Robinson et al., 2013)</a:t>
            </a:r>
          </a:p>
          <a:p>
            <a:r>
              <a:rPr lang="en-US" sz="2400" dirty="0" smtClean="0">
                <a:latin typeface="Franklin Gothic Medium" pitchFamily="34" charset="0"/>
              </a:rPr>
              <a:t>Using our methods, </a:t>
            </a:r>
            <a:r>
              <a:rPr lang="el-GR" sz="2400" dirty="0" smtClean="0">
                <a:latin typeface="Franklin Gothic Medium" pitchFamily="34" charset="0"/>
                <a:cs typeface="Times New Roman"/>
              </a:rPr>
              <a:t>Γ</a:t>
            </a:r>
            <a:r>
              <a:rPr lang="en-US" sz="2400" baseline="-25000" dirty="0" smtClean="0">
                <a:latin typeface="Franklin Gothic Medium" pitchFamily="34" charset="0"/>
                <a:cs typeface="Times New Roman"/>
              </a:rPr>
              <a:t>rec</a:t>
            </a:r>
            <a:r>
              <a:rPr lang="en-US" sz="2400" dirty="0" smtClean="0">
                <a:latin typeface="Franklin Gothic Medium" pitchFamily="34" charset="0"/>
                <a:cs typeface="Times New Roman"/>
              </a:rPr>
              <a:t>(f)</a:t>
            </a:r>
            <a:r>
              <a:rPr lang="en-US" sz="2400" dirty="0" smtClean="0">
                <a:latin typeface="Franklin Gothic Medium" pitchFamily="34" charset="0"/>
              </a:rPr>
              <a:t> may account for a lossless REC of varying area</a:t>
            </a:r>
            <a:endParaRPr lang="en-US" sz="2400" dirty="0">
              <a:latin typeface="Franklin Gothic Medium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91047" y="3124200"/>
            <a:ext cx="4333353" cy="3581400"/>
            <a:chOff x="391047" y="3124200"/>
            <a:chExt cx="4333353" cy="3581400"/>
          </a:xfrm>
        </p:grpSpPr>
        <p:sp>
          <p:nvSpPr>
            <p:cNvPr id="24" name="Rectangle 23"/>
            <p:cNvSpPr/>
            <p:nvPr/>
          </p:nvSpPr>
          <p:spPr>
            <a:xfrm>
              <a:off x="457200" y="3124200"/>
              <a:ext cx="41910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295400" y="3276600"/>
              <a:ext cx="1828800" cy="11430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72172" y="5638800"/>
              <a:ext cx="3747428" cy="533400"/>
              <a:chOff x="738325" y="5562600"/>
              <a:chExt cx="3747428" cy="5334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38325" y="5562600"/>
                <a:ext cx="370005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600" dirty="0" smtClean="0">
                    <a:latin typeface="Franklin Gothic Medium" pitchFamily="34" charset="0"/>
                    <a:cs typeface="Times New Roman"/>
                  </a:rPr>
                  <a:t>Γ</a:t>
                </a:r>
                <a:r>
                  <a:rPr lang="en-US" sz="2600" dirty="0" smtClean="0">
                    <a:latin typeface="Franklin Gothic Medium" pitchFamily="34" charset="0"/>
                    <a:cs typeface="Times New Roman"/>
                  </a:rPr>
                  <a:t>(f)   =     </a:t>
                </a:r>
                <a:r>
                  <a:rPr lang="el-GR" sz="2600" dirty="0" smtClean="0">
                    <a:latin typeface="Franklin Gothic Medium" pitchFamily="34" charset="0"/>
                    <a:cs typeface="Times New Roman"/>
                  </a:rPr>
                  <a:t>Γ</a:t>
                </a:r>
                <a:r>
                  <a:rPr lang="en-US" sz="2600" baseline="-25000" dirty="0" smtClean="0">
                    <a:latin typeface="Franklin Gothic Medium" pitchFamily="34" charset="0"/>
                    <a:cs typeface="Times New Roman"/>
                  </a:rPr>
                  <a:t>rec</a:t>
                </a:r>
                <a:r>
                  <a:rPr lang="en-US" sz="2600" dirty="0" smtClean="0">
                    <a:latin typeface="Franklin Gothic Medium" pitchFamily="34" charset="0"/>
                    <a:cs typeface="Times New Roman"/>
                  </a:rPr>
                  <a:t>(f)   x    </a:t>
                </a:r>
                <a:r>
                  <a:rPr lang="el-GR" sz="2600" dirty="0" smtClean="0">
                    <a:latin typeface="Franklin Gothic Medium" pitchFamily="34" charset="0"/>
                    <a:cs typeface="Times New Roman"/>
                  </a:rPr>
                  <a:t>Γ</a:t>
                </a:r>
                <a:r>
                  <a:rPr lang="en-US" sz="2600" baseline="-25000" dirty="0" smtClean="0">
                    <a:latin typeface="Franklin Gothic Medium" pitchFamily="34" charset="0"/>
                    <a:cs typeface="Times New Roman"/>
                  </a:rPr>
                  <a:t>tm</a:t>
                </a:r>
                <a:r>
                  <a:rPr lang="en-US" sz="2600" dirty="0" smtClean="0">
                    <a:latin typeface="Franklin Gothic Medium" pitchFamily="34" charset="0"/>
                    <a:cs typeface="Times New Roman"/>
                  </a:rPr>
                  <a:t>(f)</a:t>
                </a:r>
                <a:endParaRPr lang="en-US" sz="2600" dirty="0">
                  <a:latin typeface="Franklin Gothic Medium" pitchFamily="34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894953" y="5562600"/>
                <a:ext cx="11430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Franklin Gothic Medium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342753" y="5562600"/>
                <a:ext cx="1143000" cy="53340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Franklin Gothic Medium" pitchFamily="34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3200400" y="3810000"/>
              <a:ext cx="1219200" cy="1219200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047" y="6182380"/>
              <a:ext cx="41472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latin typeface="Franklin Gothic Medium" pitchFamily="34" charset="0"/>
                  <a:cs typeface="Times New Roman"/>
                </a:rPr>
                <a:t> |</a:t>
              </a:r>
              <a:r>
                <a:rPr lang="el-GR" sz="2600" dirty="0" smtClean="0">
                  <a:latin typeface="Franklin Gothic Medium" pitchFamily="34" charset="0"/>
                  <a:cs typeface="Times New Roman"/>
                </a:rPr>
                <a:t>Γ</a:t>
              </a:r>
              <a:r>
                <a:rPr lang="en-US" sz="2600" dirty="0" smtClean="0">
                  <a:latin typeface="Franklin Gothic Medium" pitchFamily="34" charset="0"/>
                  <a:cs typeface="Times New Roman"/>
                </a:rPr>
                <a:t>(f)| =       1        x  |</a:t>
              </a:r>
              <a:r>
                <a:rPr lang="el-GR" sz="2600" dirty="0" smtClean="0">
                  <a:latin typeface="Franklin Gothic Medium" pitchFamily="34" charset="0"/>
                  <a:cs typeface="Times New Roman"/>
                </a:rPr>
                <a:t>Γ</a:t>
              </a:r>
              <a:r>
                <a:rPr lang="en-US" sz="2600" baseline="-25000" dirty="0" smtClean="0">
                  <a:latin typeface="Franklin Gothic Medium" pitchFamily="34" charset="0"/>
                  <a:cs typeface="Times New Roman"/>
                </a:rPr>
                <a:t>tm</a:t>
              </a:r>
              <a:r>
                <a:rPr lang="en-US" sz="2600" dirty="0" smtClean="0">
                  <a:latin typeface="Franklin Gothic Medium" pitchFamily="34" charset="0"/>
                  <a:cs typeface="Times New Roman"/>
                </a:rPr>
                <a:t>(f)|</a:t>
              </a:r>
              <a:endParaRPr lang="en-US" sz="2600" dirty="0">
                <a:latin typeface="Franklin Gothic Medium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66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0668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14800" y="36576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14800" y="49530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14800" y="41148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0" y="39624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0000" y="41148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14800" y="4419600"/>
              <a:ext cx="76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038600" y="45720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38600" y="47244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038600" y="44958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038600" y="46482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038600" y="48006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38600" y="4876800"/>
              <a:ext cx="76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200400" y="3810000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tm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02173" y="4445913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r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>
              <a:stCxn id="19" idx="6"/>
            </p:cNvCxnSpPr>
            <p:nvPr/>
          </p:nvCxnSpPr>
          <p:spPr>
            <a:xfrm>
              <a:off x="1219200" y="5257800"/>
              <a:ext cx="2895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05000" y="3429000"/>
              <a:ext cx="83820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524000" y="3352800"/>
              <a:ext cx="3810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54" idx="6"/>
            </p:cNvCxnSpPr>
            <p:nvPr/>
          </p:nvCxnSpPr>
          <p:spPr>
            <a:xfrm>
              <a:off x="2971800" y="365760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19200" y="36576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81200" y="3886200"/>
              <a:ext cx="838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09600" y="3124200"/>
              <a:ext cx="4114800" cy="274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57400" y="4019490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L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rec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590800" y="4191000"/>
              <a:ext cx="228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1752600" y="4191000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19400" y="40386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52600" y="40386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590800" y="3429000"/>
              <a:ext cx="3810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4600" y="33528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143000" y="52578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" y="5410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66800" y="5562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90600" y="5486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0386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40386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676400" y="3962400"/>
              <a:ext cx="0" cy="12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16002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737360" y="3364243"/>
              <a:ext cx="1112520" cy="110510"/>
            </a:xfrm>
            <a:custGeom>
              <a:avLst/>
              <a:gdLst>
                <a:gd name="connsiteX0" fmla="*/ 1112520 w 1112520"/>
                <a:gd name="connsiteY0" fmla="*/ 79997 h 110510"/>
                <a:gd name="connsiteX1" fmla="*/ 411480 w 1112520"/>
                <a:gd name="connsiteY1" fmla="*/ 79997 h 110510"/>
                <a:gd name="connsiteX2" fmla="*/ 320040 w 1112520"/>
                <a:gd name="connsiteY2" fmla="*/ 49517 h 110510"/>
                <a:gd name="connsiteX3" fmla="*/ 259080 w 1112520"/>
                <a:gd name="connsiteY3" fmla="*/ 34277 h 110510"/>
                <a:gd name="connsiteX4" fmla="*/ 182880 w 1112520"/>
                <a:gd name="connsiteY4" fmla="*/ 19037 h 110510"/>
                <a:gd name="connsiteX5" fmla="*/ 137160 w 1112520"/>
                <a:gd name="connsiteY5" fmla="*/ 3797 h 110510"/>
                <a:gd name="connsiteX6" fmla="*/ 0 w 1112520"/>
                <a:gd name="connsiteY6" fmla="*/ 3797 h 11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520" h="110510">
                  <a:moveTo>
                    <a:pt x="1112520" y="79997"/>
                  </a:moveTo>
                  <a:cubicBezTo>
                    <a:pt x="815286" y="102861"/>
                    <a:pt x="808143" y="110510"/>
                    <a:pt x="411480" y="79997"/>
                  </a:cubicBezTo>
                  <a:cubicBezTo>
                    <a:pt x="379446" y="77533"/>
                    <a:pt x="351209" y="57309"/>
                    <a:pt x="320040" y="49517"/>
                  </a:cubicBezTo>
                  <a:cubicBezTo>
                    <a:pt x="299720" y="44437"/>
                    <a:pt x="279527" y="38821"/>
                    <a:pt x="259080" y="34277"/>
                  </a:cubicBezTo>
                  <a:cubicBezTo>
                    <a:pt x="233794" y="28658"/>
                    <a:pt x="208010" y="25319"/>
                    <a:pt x="182880" y="19037"/>
                  </a:cubicBezTo>
                  <a:cubicBezTo>
                    <a:pt x="167295" y="15141"/>
                    <a:pt x="153169" y="5131"/>
                    <a:pt x="137160" y="3797"/>
                  </a:cubicBezTo>
                  <a:cubicBezTo>
                    <a:pt x="91598" y="0"/>
                    <a:pt x="45720" y="3797"/>
                    <a:pt x="0" y="379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flipV="1">
              <a:off x="1752600" y="3809999"/>
              <a:ext cx="1112520" cy="152399"/>
            </a:xfrm>
            <a:custGeom>
              <a:avLst/>
              <a:gdLst>
                <a:gd name="connsiteX0" fmla="*/ 1112520 w 1112520"/>
                <a:gd name="connsiteY0" fmla="*/ 79997 h 110510"/>
                <a:gd name="connsiteX1" fmla="*/ 411480 w 1112520"/>
                <a:gd name="connsiteY1" fmla="*/ 79997 h 110510"/>
                <a:gd name="connsiteX2" fmla="*/ 320040 w 1112520"/>
                <a:gd name="connsiteY2" fmla="*/ 49517 h 110510"/>
                <a:gd name="connsiteX3" fmla="*/ 259080 w 1112520"/>
                <a:gd name="connsiteY3" fmla="*/ 34277 h 110510"/>
                <a:gd name="connsiteX4" fmla="*/ 182880 w 1112520"/>
                <a:gd name="connsiteY4" fmla="*/ 19037 h 110510"/>
                <a:gd name="connsiteX5" fmla="*/ 137160 w 1112520"/>
                <a:gd name="connsiteY5" fmla="*/ 3797 h 110510"/>
                <a:gd name="connsiteX6" fmla="*/ 0 w 1112520"/>
                <a:gd name="connsiteY6" fmla="*/ 3797 h 11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520" h="110510">
                  <a:moveTo>
                    <a:pt x="1112520" y="79997"/>
                  </a:moveTo>
                  <a:cubicBezTo>
                    <a:pt x="815286" y="102861"/>
                    <a:pt x="808143" y="110510"/>
                    <a:pt x="411480" y="79997"/>
                  </a:cubicBezTo>
                  <a:cubicBezTo>
                    <a:pt x="379446" y="77533"/>
                    <a:pt x="351209" y="57309"/>
                    <a:pt x="320040" y="49517"/>
                  </a:cubicBezTo>
                  <a:cubicBezTo>
                    <a:pt x="299720" y="44437"/>
                    <a:pt x="279527" y="38821"/>
                    <a:pt x="259080" y="34277"/>
                  </a:cubicBezTo>
                  <a:cubicBezTo>
                    <a:pt x="233794" y="28658"/>
                    <a:pt x="208010" y="25319"/>
                    <a:pt x="182880" y="19037"/>
                  </a:cubicBezTo>
                  <a:cubicBezTo>
                    <a:pt x="167295" y="15141"/>
                    <a:pt x="153169" y="5131"/>
                    <a:pt x="137160" y="3797"/>
                  </a:cubicBezTo>
                  <a:cubicBezTo>
                    <a:pt x="91598" y="0"/>
                    <a:pt x="45720" y="3797"/>
                    <a:pt x="0" y="379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9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800600" y="3429000"/>
            <a:ext cx="41910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7848600" y="4648200"/>
            <a:ext cx="838200" cy="762000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Franklin Gothic Medium" pitchFamily="34" charset="0"/>
              </a:rPr>
              <a:t>WAI at the tympanic membrane (TM-WAI)</a:t>
            </a:r>
            <a:endParaRPr lang="en-US" sz="38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436693" y="6248400"/>
            <a:ext cx="309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Franklin Gothic Medium" pitchFamily="34" charset="0"/>
              </a:rPr>
              <a:t>Low frequency approximation</a:t>
            </a:r>
            <a:endParaRPr lang="en-US" i="1" dirty="0">
              <a:latin typeface="Franklin Gothic Medium" pitchFamily="34" charset="0"/>
            </a:endParaRPr>
          </a:p>
        </p:txBody>
      </p:sp>
      <p:sp>
        <p:nvSpPr>
          <p:cNvPr id="26" name="Content Placeholder 1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23621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At low frequencies, the REC volume is approximated by a compliance</a:t>
            </a:r>
          </a:p>
          <a:p>
            <a:r>
              <a:rPr lang="en-US" sz="2400" dirty="0" smtClean="0">
                <a:latin typeface="Franklin Gothic Medium" pitchFamily="34" charset="0"/>
              </a:rPr>
              <a:t>A resistor is necessary to match the transmission lines of the middle ear and cochlea </a:t>
            </a:r>
            <a:r>
              <a:rPr lang="en-US" sz="2400" dirty="0" smtClean="0">
                <a:solidFill>
                  <a:schemeClr val="tx2"/>
                </a:solidFill>
                <a:latin typeface="Franklin Gothic Medium" pitchFamily="34" charset="0"/>
              </a:rPr>
              <a:t>(Zwislocki 1962, Lynch 1982)</a:t>
            </a:r>
            <a:endParaRPr lang="en-US" sz="24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91047" y="3124200"/>
            <a:ext cx="4333353" cy="3581400"/>
            <a:chOff x="391047" y="3124200"/>
            <a:chExt cx="4333353" cy="3581400"/>
          </a:xfrm>
        </p:grpSpPr>
        <p:sp>
          <p:nvSpPr>
            <p:cNvPr id="15" name="Rectangle 14"/>
            <p:cNvSpPr/>
            <p:nvPr/>
          </p:nvSpPr>
          <p:spPr>
            <a:xfrm>
              <a:off x="457200" y="3124200"/>
              <a:ext cx="41910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295400" y="3276600"/>
              <a:ext cx="1828800" cy="11430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72172" y="5638800"/>
              <a:ext cx="3747428" cy="533400"/>
              <a:chOff x="738325" y="5562600"/>
              <a:chExt cx="3747428" cy="5334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38325" y="5562600"/>
                <a:ext cx="370005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600" dirty="0" smtClean="0">
                    <a:latin typeface="Franklin Gothic Medium" pitchFamily="34" charset="0"/>
                    <a:cs typeface="Times New Roman"/>
                  </a:rPr>
                  <a:t>Γ</a:t>
                </a:r>
                <a:r>
                  <a:rPr lang="en-US" sz="2600" dirty="0" smtClean="0">
                    <a:latin typeface="Franklin Gothic Medium" pitchFamily="34" charset="0"/>
                    <a:cs typeface="Times New Roman"/>
                  </a:rPr>
                  <a:t>(f)   =     </a:t>
                </a:r>
                <a:r>
                  <a:rPr lang="el-GR" sz="2600" dirty="0" smtClean="0">
                    <a:latin typeface="Franklin Gothic Medium" pitchFamily="34" charset="0"/>
                    <a:cs typeface="Times New Roman"/>
                  </a:rPr>
                  <a:t>Γ</a:t>
                </a:r>
                <a:r>
                  <a:rPr lang="en-US" sz="2600" baseline="-25000" dirty="0" smtClean="0">
                    <a:latin typeface="Franklin Gothic Medium" pitchFamily="34" charset="0"/>
                    <a:cs typeface="Times New Roman"/>
                  </a:rPr>
                  <a:t>rec</a:t>
                </a:r>
                <a:r>
                  <a:rPr lang="en-US" sz="2600" dirty="0" smtClean="0">
                    <a:latin typeface="Franklin Gothic Medium" pitchFamily="34" charset="0"/>
                    <a:cs typeface="Times New Roman"/>
                  </a:rPr>
                  <a:t>(f)   x    </a:t>
                </a:r>
                <a:r>
                  <a:rPr lang="el-GR" sz="2600" dirty="0" smtClean="0">
                    <a:latin typeface="Franklin Gothic Medium" pitchFamily="34" charset="0"/>
                    <a:cs typeface="Times New Roman"/>
                  </a:rPr>
                  <a:t>Γ</a:t>
                </a:r>
                <a:r>
                  <a:rPr lang="en-US" sz="2600" baseline="-25000" dirty="0" smtClean="0">
                    <a:latin typeface="Franklin Gothic Medium" pitchFamily="34" charset="0"/>
                    <a:cs typeface="Times New Roman"/>
                  </a:rPr>
                  <a:t>tm</a:t>
                </a:r>
                <a:r>
                  <a:rPr lang="en-US" sz="2600" dirty="0" smtClean="0">
                    <a:latin typeface="Franklin Gothic Medium" pitchFamily="34" charset="0"/>
                    <a:cs typeface="Times New Roman"/>
                  </a:rPr>
                  <a:t>(f)</a:t>
                </a:r>
                <a:endParaRPr lang="en-US" sz="2600" dirty="0">
                  <a:latin typeface="Franklin Gothic Medium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894953" y="5562600"/>
                <a:ext cx="11430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Franklin Gothic Medium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342753" y="5562600"/>
                <a:ext cx="1143000" cy="53340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Franklin Gothic Medium" pitchFamily="34" charset="0"/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3200400" y="3810000"/>
              <a:ext cx="1219200" cy="1219200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1047" y="6182380"/>
              <a:ext cx="41472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latin typeface="Franklin Gothic Medium" pitchFamily="34" charset="0"/>
                  <a:cs typeface="Times New Roman"/>
                </a:rPr>
                <a:t> |</a:t>
              </a:r>
              <a:r>
                <a:rPr lang="el-GR" sz="2600" dirty="0" smtClean="0">
                  <a:latin typeface="Franklin Gothic Medium" pitchFamily="34" charset="0"/>
                  <a:cs typeface="Times New Roman"/>
                </a:rPr>
                <a:t>Γ</a:t>
              </a:r>
              <a:r>
                <a:rPr lang="en-US" sz="2600" dirty="0" smtClean="0">
                  <a:latin typeface="Franklin Gothic Medium" pitchFamily="34" charset="0"/>
                  <a:cs typeface="Times New Roman"/>
                </a:rPr>
                <a:t>(f)| =       1        x  |</a:t>
              </a:r>
              <a:r>
                <a:rPr lang="el-GR" sz="2600" dirty="0" smtClean="0">
                  <a:latin typeface="Franklin Gothic Medium" pitchFamily="34" charset="0"/>
                  <a:cs typeface="Times New Roman"/>
                </a:rPr>
                <a:t>Γ</a:t>
              </a:r>
              <a:r>
                <a:rPr lang="en-US" sz="2600" baseline="-25000" dirty="0" smtClean="0">
                  <a:latin typeface="Franklin Gothic Medium" pitchFamily="34" charset="0"/>
                  <a:cs typeface="Times New Roman"/>
                </a:rPr>
                <a:t>tm</a:t>
              </a:r>
              <a:r>
                <a:rPr lang="en-US" sz="2600" dirty="0" smtClean="0">
                  <a:latin typeface="Franklin Gothic Medium" pitchFamily="34" charset="0"/>
                  <a:cs typeface="Times New Roman"/>
                </a:rPr>
                <a:t>(f)|</a:t>
              </a:r>
              <a:endParaRPr lang="en-US" sz="2600" dirty="0">
                <a:latin typeface="Franklin Gothic Medium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066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0668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14800" y="36576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14800" y="49530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14800" y="41148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10000" y="39624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10000" y="41148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14800" y="4419600"/>
              <a:ext cx="76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38600" y="45720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38600" y="47244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038600" y="44958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038600" y="46482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038600" y="48006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38600" y="4876800"/>
              <a:ext cx="76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200400" y="3810000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tm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02173" y="4445913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r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49" name="Straight Connector 48"/>
            <p:cNvCxnSpPr>
              <a:stCxn id="34" idx="6"/>
            </p:cNvCxnSpPr>
            <p:nvPr/>
          </p:nvCxnSpPr>
          <p:spPr>
            <a:xfrm>
              <a:off x="1219200" y="5257800"/>
              <a:ext cx="2895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05000" y="3429000"/>
              <a:ext cx="83820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524000" y="3352800"/>
              <a:ext cx="3810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61" idx="6"/>
            </p:cNvCxnSpPr>
            <p:nvPr/>
          </p:nvCxnSpPr>
          <p:spPr>
            <a:xfrm>
              <a:off x="2971800" y="365760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219200" y="36576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981200" y="3886200"/>
              <a:ext cx="838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09600" y="3124200"/>
              <a:ext cx="4114800" cy="274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57400" y="4019490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L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rec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590800" y="4191000"/>
              <a:ext cx="228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752600" y="4191000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19400" y="40386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52600" y="40386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590800" y="3429000"/>
              <a:ext cx="3810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14600" y="33528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43000" y="52578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14400" y="5410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66800" y="5562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90600" y="5486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0386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0386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676400" y="3962400"/>
              <a:ext cx="0" cy="12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16002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737360" y="3364243"/>
              <a:ext cx="1112520" cy="110510"/>
            </a:xfrm>
            <a:custGeom>
              <a:avLst/>
              <a:gdLst>
                <a:gd name="connsiteX0" fmla="*/ 1112520 w 1112520"/>
                <a:gd name="connsiteY0" fmla="*/ 79997 h 110510"/>
                <a:gd name="connsiteX1" fmla="*/ 411480 w 1112520"/>
                <a:gd name="connsiteY1" fmla="*/ 79997 h 110510"/>
                <a:gd name="connsiteX2" fmla="*/ 320040 w 1112520"/>
                <a:gd name="connsiteY2" fmla="*/ 49517 h 110510"/>
                <a:gd name="connsiteX3" fmla="*/ 259080 w 1112520"/>
                <a:gd name="connsiteY3" fmla="*/ 34277 h 110510"/>
                <a:gd name="connsiteX4" fmla="*/ 182880 w 1112520"/>
                <a:gd name="connsiteY4" fmla="*/ 19037 h 110510"/>
                <a:gd name="connsiteX5" fmla="*/ 137160 w 1112520"/>
                <a:gd name="connsiteY5" fmla="*/ 3797 h 110510"/>
                <a:gd name="connsiteX6" fmla="*/ 0 w 1112520"/>
                <a:gd name="connsiteY6" fmla="*/ 3797 h 11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520" h="110510">
                  <a:moveTo>
                    <a:pt x="1112520" y="79997"/>
                  </a:moveTo>
                  <a:cubicBezTo>
                    <a:pt x="815286" y="102861"/>
                    <a:pt x="808143" y="110510"/>
                    <a:pt x="411480" y="79997"/>
                  </a:cubicBezTo>
                  <a:cubicBezTo>
                    <a:pt x="379446" y="77533"/>
                    <a:pt x="351209" y="57309"/>
                    <a:pt x="320040" y="49517"/>
                  </a:cubicBezTo>
                  <a:cubicBezTo>
                    <a:pt x="299720" y="44437"/>
                    <a:pt x="279527" y="38821"/>
                    <a:pt x="259080" y="34277"/>
                  </a:cubicBezTo>
                  <a:cubicBezTo>
                    <a:pt x="233794" y="28658"/>
                    <a:pt x="208010" y="25319"/>
                    <a:pt x="182880" y="19037"/>
                  </a:cubicBezTo>
                  <a:cubicBezTo>
                    <a:pt x="167295" y="15141"/>
                    <a:pt x="153169" y="5131"/>
                    <a:pt x="137160" y="3797"/>
                  </a:cubicBezTo>
                  <a:cubicBezTo>
                    <a:pt x="91598" y="0"/>
                    <a:pt x="45720" y="3797"/>
                    <a:pt x="0" y="379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1752600" y="3809999"/>
              <a:ext cx="1112520" cy="152399"/>
            </a:xfrm>
            <a:custGeom>
              <a:avLst/>
              <a:gdLst>
                <a:gd name="connsiteX0" fmla="*/ 1112520 w 1112520"/>
                <a:gd name="connsiteY0" fmla="*/ 79997 h 110510"/>
                <a:gd name="connsiteX1" fmla="*/ 411480 w 1112520"/>
                <a:gd name="connsiteY1" fmla="*/ 79997 h 110510"/>
                <a:gd name="connsiteX2" fmla="*/ 320040 w 1112520"/>
                <a:gd name="connsiteY2" fmla="*/ 49517 h 110510"/>
                <a:gd name="connsiteX3" fmla="*/ 259080 w 1112520"/>
                <a:gd name="connsiteY3" fmla="*/ 34277 h 110510"/>
                <a:gd name="connsiteX4" fmla="*/ 182880 w 1112520"/>
                <a:gd name="connsiteY4" fmla="*/ 19037 h 110510"/>
                <a:gd name="connsiteX5" fmla="*/ 137160 w 1112520"/>
                <a:gd name="connsiteY5" fmla="*/ 3797 h 110510"/>
                <a:gd name="connsiteX6" fmla="*/ 0 w 1112520"/>
                <a:gd name="connsiteY6" fmla="*/ 3797 h 11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520" h="110510">
                  <a:moveTo>
                    <a:pt x="1112520" y="79997"/>
                  </a:moveTo>
                  <a:cubicBezTo>
                    <a:pt x="815286" y="102861"/>
                    <a:pt x="808143" y="110510"/>
                    <a:pt x="411480" y="79997"/>
                  </a:cubicBezTo>
                  <a:cubicBezTo>
                    <a:pt x="379446" y="77533"/>
                    <a:pt x="351209" y="57309"/>
                    <a:pt x="320040" y="49517"/>
                  </a:cubicBezTo>
                  <a:cubicBezTo>
                    <a:pt x="299720" y="44437"/>
                    <a:pt x="279527" y="38821"/>
                    <a:pt x="259080" y="34277"/>
                  </a:cubicBezTo>
                  <a:cubicBezTo>
                    <a:pt x="233794" y="28658"/>
                    <a:pt x="208010" y="25319"/>
                    <a:pt x="182880" y="19037"/>
                  </a:cubicBezTo>
                  <a:cubicBezTo>
                    <a:pt x="167295" y="15141"/>
                    <a:pt x="153169" y="5131"/>
                    <a:pt x="137160" y="3797"/>
                  </a:cubicBezTo>
                  <a:cubicBezTo>
                    <a:pt x="91598" y="0"/>
                    <a:pt x="45720" y="3797"/>
                    <a:pt x="0" y="379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Oval 75"/>
          <p:cNvSpPr/>
          <p:nvPr/>
        </p:nvSpPr>
        <p:spPr>
          <a:xfrm>
            <a:off x="53340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334000" y="5486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>
            <a:stCxn id="76" idx="6"/>
          </p:cNvCxnSpPr>
          <p:nvPr/>
        </p:nvCxnSpPr>
        <p:spPr>
          <a:xfrm>
            <a:off x="5486400" y="3962400"/>
            <a:ext cx="289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86400" y="5562600"/>
            <a:ext cx="289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382000" y="39624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382000" y="52578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382000" y="44196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77200" y="4267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077200" y="4419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382000" y="4724400"/>
            <a:ext cx="76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305800" y="48768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305800" y="50292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8305800" y="48006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8305800" y="49530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305800" y="51054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305800" y="5181600"/>
            <a:ext cx="76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934200" y="396240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934200" y="4800600"/>
            <a:ext cx="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629400" y="4648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629400" y="4800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67600" y="411480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tm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69373" y="4750713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r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c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48792" y="4522113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rec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410200" y="5562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81600" y="57150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334000" y="5867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257800" y="57912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3058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8305800" y="5486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660470" y="6457890"/>
            <a:ext cx="48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10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TM-WAI: Impedance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Zbot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95400"/>
            <a:ext cx="6858000" cy="5143500"/>
          </a:xfrm>
          <a:prstGeom prst="rect">
            <a:avLst/>
          </a:prstGeom>
        </p:spPr>
      </p:pic>
      <p:pic>
        <p:nvPicPr>
          <p:cNvPr id="12" name="Picture 11" descr="Znor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295400"/>
            <a:ext cx="6858000" cy="5143500"/>
          </a:xfrm>
          <a:prstGeom prst="rect">
            <a:avLst/>
          </a:prstGeom>
        </p:spPr>
      </p:pic>
      <p:pic>
        <p:nvPicPr>
          <p:cNvPr id="8" name="Picture 7" descr="AASZtmAME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1295400"/>
            <a:ext cx="6858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0470" y="645789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11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4038600"/>
            <a:ext cx="35814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62200" y="4343400"/>
            <a:ext cx="1295400" cy="1905000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TM-WAI: Impedance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RXrea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828800"/>
            <a:ext cx="5334000" cy="40005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08215" y="4458730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8215" y="5929184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>
            <a:stCxn id="16" idx="6"/>
          </p:cNvCxnSpPr>
          <p:nvPr/>
        </p:nvCxnSpPr>
        <p:spPr>
          <a:xfrm>
            <a:off x="738447" y="4528751"/>
            <a:ext cx="2474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8447" y="5999205"/>
            <a:ext cx="2474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2869" y="4528751"/>
            <a:ext cx="0" cy="280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12869" y="5719119"/>
            <a:ext cx="0" cy="280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12869" y="4948881"/>
            <a:ext cx="0" cy="280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52404" y="4808838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52404" y="4948881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12869" y="5228968"/>
            <a:ext cx="65116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47753" y="5369011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47753" y="5509054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47753" y="5298989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47753" y="5439032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47753" y="5579076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47753" y="5649097"/>
            <a:ext cx="65116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75658" y="4528751"/>
            <a:ext cx="0" cy="630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75658" y="5298989"/>
            <a:ext cx="0" cy="700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15193" y="5158946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15193" y="5298989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31473" y="4668795"/>
            <a:ext cx="459170" cy="3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tm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4806" y="5253147"/>
            <a:ext cx="303008" cy="3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r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c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037" y="5043082"/>
            <a:ext cx="478348" cy="3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rec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73331" y="5999205"/>
            <a:ext cx="0" cy="140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7982" y="6139249"/>
            <a:ext cx="390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8215" y="6279292"/>
            <a:ext cx="1302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3098" y="6209270"/>
            <a:ext cx="2604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147753" y="4458730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147753" y="5929184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2743200" y="5181600"/>
            <a:ext cx="8382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 descr="Znor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219200"/>
            <a:ext cx="3657600" cy="2743200"/>
          </a:xfrm>
          <a:prstGeom prst="rect">
            <a:avLst/>
          </a:prstGeom>
        </p:spPr>
      </p:pic>
      <p:pic>
        <p:nvPicPr>
          <p:cNvPr id="53" name="Picture 52" descr="AASRtmAMEPmodel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1828800"/>
            <a:ext cx="5334000" cy="400050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6934200" y="48006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34200" y="5105400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91400" y="4583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16416" y="48884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Imaginary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58000" y="4572000"/>
            <a:ext cx="16764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2266890"/>
            <a:ext cx="38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Franklin Gothic Medium" pitchFamily="34" charset="0"/>
              </a:rPr>
              <a:t>r</a:t>
            </a:r>
            <a:r>
              <a:rPr lang="en-US" sz="2400" baseline="-25000" dirty="0" smtClean="0">
                <a:solidFill>
                  <a:srgbClr val="7030A0"/>
                </a:solidFill>
                <a:latin typeface="Franklin Gothic Medium" pitchFamily="34" charset="0"/>
              </a:rPr>
              <a:t>c</a:t>
            </a:r>
            <a:endParaRPr lang="en-US" sz="2400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pic>
        <p:nvPicPr>
          <p:cNvPr id="49" name="Picture 48" descr="AASZtmAMEP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1219200"/>
            <a:ext cx="3657600" cy="2743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660470" y="6457890"/>
            <a:ext cx="48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12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4038600"/>
            <a:ext cx="35814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362200" y="4343400"/>
            <a:ext cx="1295400" cy="1905000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TM-WAI: Impedance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XrealIma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7600" y="1828800"/>
            <a:ext cx="5334000" cy="40005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08215" y="4458730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8215" y="5929184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15" idx="6"/>
          </p:cNvCxnSpPr>
          <p:nvPr/>
        </p:nvCxnSpPr>
        <p:spPr>
          <a:xfrm>
            <a:off x="738447" y="4528751"/>
            <a:ext cx="2474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8447" y="5999205"/>
            <a:ext cx="2474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12869" y="4528751"/>
            <a:ext cx="0" cy="280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2869" y="5719119"/>
            <a:ext cx="0" cy="280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12869" y="4948881"/>
            <a:ext cx="0" cy="280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52404" y="4808838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52404" y="4948881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12869" y="5228968"/>
            <a:ext cx="65116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47753" y="5369011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47753" y="5509054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47753" y="5298989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47753" y="5439032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47753" y="5579076"/>
            <a:ext cx="130233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47753" y="5649097"/>
            <a:ext cx="65116" cy="70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75658" y="4528751"/>
            <a:ext cx="0" cy="630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75658" y="5298989"/>
            <a:ext cx="0" cy="700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15193" y="5158946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15193" y="5298989"/>
            <a:ext cx="455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31473" y="4668795"/>
            <a:ext cx="459170" cy="3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tm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4806" y="5253147"/>
            <a:ext cx="303008" cy="3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r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c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037" y="5043082"/>
            <a:ext cx="478348" cy="3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Franklin Gothic Medium" pitchFamily="34" charset="0"/>
                <a:cs typeface="Arial" pitchFamily="34" charset="0"/>
              </a:rPr>
              <a:t>rec</a:t>
            </a:r>
            <a:endParaRPr lang="en-US" sz="2000" dirty="0"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73331" y="5999205"/>
            <a:ext cx="0" cy="140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7982" y="6139249"/>
            <a:ext cx="390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8215" y="6279292"/>
            <a:ext cx="1302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098" y="6209270"/>
            <a:ext cx="2604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47753" y="4458730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147753" y="5929184"/>
            <a:ext cx="130233" cy="1400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2438400" y="4724400"/>
            <a:ext cx="1143000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CC66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743200" y="5181600"/>
            <a:ext cx="8382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 descr="Znor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219200"/>
            <a:ext cx="3657600" cy="2743200"/>
          </a:xfrm>
          <a:prstGeom prst="rect">
            <a:avLst/>
          </a:prstGeom>
        </p:spPr>
      </p:pic>
      <p:pic>
        <p:nvPicPr>
          <p:cNvPr id="49" name="Picture 48" descr="AASRtmXtmAMEPmodel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1828800"/>
            <a:ext cx="5334000" cy="400050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6934200" y="48006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34200" y="5105400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91400" y="4583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16416" y="48884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Imaginary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58000" y="4572000"/>
            <a:ext cx="16764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867400" y="2266890"/>
            <a:ext cx="38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Franklin Gothic Medium" pitchFamily="34" charset="0"/>
              </a:rPr>
              <a:t>r</a:t>
            </a:r>
            <a:r>
              <a:rPr lang="en-US" sz="2400" baseline="-25000" dirty="0" smtClean="0">
                <a:solidFill>
                  <a:srgbClr val="7030A0"/>
                </a:solidFill>
                <a:latin typeface="Franklin Gothic Medium" pitchFamily="34" charset="0"/>
              </a:rPr>
              <a:t>c</a:t>
            </a:r>
            <a:endParaRPr lang="en-US" sz="2400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3424535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66"/>
                </a:solidFill>
                <a:latin typeface="Franklin Gothic Medium" pitchFamily="34" charset="0"/>
              </a:rPr>
              <a:t>-1/2</a:t>
            </a:r>
            <a:r>
              <a:rPr lang="el-GR" sz="2400" dirty="0" smtClean="0">
                <a:solidFill>
                  <a:srgbClr val="00CC66"/>
                </a:solidFill>
                <a:latin typeface="Times New Roman"/>
                <a:cs typeface="Times New Roman"/>
              </a:rPr>
              <a:t>π</a:t>
            </a:r>
            <a:r>
              <a:rPr lang="en-US" sz="2400" dirty="0" smtClean="0">
                <a:solidFill>
                  <a:srgbClr val="00CC66"/>
                </a:solidFill>
                <a:latin typeface="Times New Roman"/>
                <a:cs typeface="Times New Roman"/>
              </a:rPr>
              <a:t>fC</a:t>
            </a:r>
            <a:r>
              <a:rPr lang="en-US" sz="2400" baseline="-25000" dirty="0" smtClean="0">
                <a:solidFill>
                  <a:srgbClr val="00CC66"/>
                </a:solidFill>
                <a:latin typeface="Times New Roman"/>
                <a:cs typeface="Times New Roman"/>
              </a:rPr>
              <a:t>tm</a:t>
            </a:r>
            <a:endParaRPr lang="en-US" sz="2400" dirty="0">
              <a:solidFill>
                <a:srgbClr val="00CC66"/>
              </a:solidFill>
              <a:latin typeface="Franklin Gothic Medium" pitchFamily="34" charset="0"/>
            </a:endParaRPr>
          </a:p>
        </p:txBody>
      </p:sp>
      <p:pic>
        <p:nvPicPr>
          <p:cNvPr id="58" name="Picture 57" descr="AASZtmAMEP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1219200"/>
            <a:ext cx="3657600" cy="27432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660470" y="6457890"/>
            <a:ext cx="48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12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ASZtmBot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438400"/>
            <a:ext cx="3657600" cy="2743200"/>
          </a:xfrm>
          <a:prstGeom prst="rect">
            <a:avLst/>
          </a:prstGeom>
        </p:spPr>
      </p:pic>
      <p:pic>
        <p:nvPicPr>
          <p:cNvPr id="58" name="Picture 57" descr="AASRtmXtmBot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828800"/>
            <a:ext cx="5334000" cy="4000500"/>
          </a:xfrm>
          <a:prstGeom prst="rect">
            <a:avLst/>
          </a:prstGeom>
        </p:spPr>
      </p:pic>
      <p:pic>
        <p:nvPicPr>
          <p:cNvPr id="57" name="Picture 56" descr="AASRtmXtmBot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1828800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TM-WAI: Impedance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Down Arrow 45"/>
          <p:cNvSpPr/>
          <p:nvPr/>
        </p:nvSpPr>
        <p:spPr>
          <a:xfrm rot="10800000">
            <a:off x="914400" y="2895600"/>
            <a:ext cx="304800" cy="762000"/>
          </a:xfrm>
          <a:prstGeom prst="downArrow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rot="10800000" flipH="1" flipV="1">
            <a:off x="5181601" y="3352800"/>
            <a:ext cx="381000" cy="1371600"/>
          </a:xfrm>
          <a:prstGeom prst="downArrow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6934200" y="48006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34200" y="5105400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91400" y="4583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16416" y="48884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Imaginary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58000" y="4572000"/>
            <a:ext cx="16764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186535"/>
            <a:ext cx="21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NMEP = -156 [daPa]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2895600"/>
            <a:ext cx="21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NMEP = -156 [daPa]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0470" y="6457890"/>
            <a:ext cx="48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13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Residual ear canal (REC) volume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VolumesBoxPlo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00400"/>
            <a:ext cx="4572000" cy="3429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764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19082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6" name="Content Placeholder 12"/>
          <p:cNvSpPr txBox="1">
            <a:spLocks/>
          </p:cNvSpPr>
          <p:nvPr/>
        </p:nvSpPr>
        <p:spPr>
          <a:xfrm>
            <a:off x="2971800" y="1447801"/>
            <a:ext cx="86868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REC volume does not depend on NMEP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aseline="0" dirty="0" smtClean="0">
              <a:latin typeface="Franklin Gothic Medium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52401" y="1143000"/>
            <a:ext cx="2856406" cy="1905000"/>
            <a:chOff x="307357" y="914400"/>
            <a:chExt cx="3835745" cy="2398889"/>
          </a:xfrm>
        </p:grpSpPr>
        <p:sp>
          <p:nvSpPr>
            <p:cNvPr id="85" name="Rectangle 84"/>
            <p:cNvSpPr/>
            <p:nvPr/>
          </p:nvSpPr>
          <p:spPr>
            <a:xfrm>
              <a:off x="307357" y="914400"/>
              <a:ext cx="3835745" cy="2398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95400" y="1219200"/>
              <a:ext cx="914400" cy="1905000"/>
            </a:xfrm>
            <a:prstGeom prst="rect">
              <a:avLst/>
            </a:prstGeom>
            <a:solidFill>
              <a:srgbClr val="FFC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08215" y="1334530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08215" y="2804984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>
              <a:stCxn id="88" idx="6"/>
            </p:cNvCxnSpPr>
            <p:nvPr/>
          </p:nvCxnSpPr>
          <p:spPr>
            <a:xfrm>
              <a:off x="738447" y="1404551"/>
              <a:ext cx="24744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38447" y="2875005"/>
              <a:ext cx="24744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212869" y="1404551"/>
              <a:ext cx="0" cy="280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212869" y="2594919"/>
              <a:ext cx="0" cy="280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212869" y="1824681"/>
              <a:ext cx="0" cy="280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952404" y="1684638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952404" y="1824681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12869" y="2104768"/>
              <a:ext cx="65116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7753" y="2244811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147753" y="2384854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3147753" y="2174789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3147753" y="2314832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147753" y="2454876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147753" y="2524897"/>
              <a:ext cx="65116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975658" y="1404551"/>
              <a:ext cx="0" cy="630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975658" y="2174789"/>
              <a:ext cx="0" cy="700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15193" y="2034746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15193" y="2174789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431473" y="1544595"/>
              <a:ext cx="459170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tm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774806" y="2128947"/>
              <a:ext cx="303008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r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19037" y="1918882"/>
              <a:ext cx="478348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rec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73331" y="2875005"/>
              <a:ext cx="0" cy="1400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77982" y="3015049"/>
              <a:ext cx="3906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08215" y="3155092"/>
              <a:ext cx="1302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43098" y="3085070"/>
              <a:ext cx="26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147753" y="1334530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147753" y="2804984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8600" y="3200400"/>
            <a:ext cx="228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267200" y="3200400"/>
            <a:ext cx="457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4267200" y="35052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2000" y="3429000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Franklin Gothic Medium" pitchFamily="34" charset="0"/>
              </a:rPr>
              <a:t>AMEP</a:t>
            </a:r>
            <a:endParaRPr lang="en-US" sz="2200" dirty="0">
              <a:latin typeface="Franklin Gothic Medium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6795" y="3733800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NMEP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9200" y="6290846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Growing NMEP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276600" y="6477000"/>
            <a:ext cx="609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-752590" y="4491967"/>
            <a:ext cx="217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Volume (C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rec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[mL]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0470" y="6457890"/>
            <a:ext cx="484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14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olumesBoxPl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00400"/>
            <a:ext cx="4572000" cy="3429000"/>
          </a:xfrm>
          <a:prstGeom prst="rect">
            <a:avLst/>
          </a:prstGeom>
        </p:spPr>
      </p:pic>
      <p:pic>
        <p:nvPicPr>
          <p:cNvPr id="12" name="Picture 11" descr="CompliancesBoxPlo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200400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TM Compliance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267200" y="3200400"/>
            <a:ext cx="1524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5052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2"/>
          <p:cNvSpPr txBox="1">
            <a:spLocks/>
          </p:cNvSpPr>
          <p:nvPr/>
        </p:nvSpPr>
        <p:spPr>
          <a:xfrm>
            <a:off x="2971800" y="1447801"/>
            <a:ext cx="86868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REC volume 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does not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depend on NMEP</a:t>
            </a:r>
            <a:endParaRPr lang="en-US" sz="2400" baseline="0" dirty="0" smtClean="0">
              <a:latin typeface="Franklin Gothic Medium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The TM compliance 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does</a:t>
            </a:r>
            <a:r>
              <a:rPr kumimoji="0" lang="en-US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depend on NMEP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400" u="none" dirty="0" smtClean="0">
                <a:latin typeface="Franklin Gothic Medium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764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19082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08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0682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81682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534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6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62482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80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7082" y="5638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52401" y="1143000"/>
            <a:ext cx="2856406" cy="1905000"/>
            <a:chOff x="307357" y="914400"/>
            <a:chExt cx="3835745" cy="2398889"/>
          </a:xfrm>
        </p:grpSpPr>
        <p:sp>
          <p:nvSpPr>
            <p:cNvPr id="65" name="Rectangle 64"/>
            <p:cNvSpPr/>
            <p:nvPr/>
          </p:nvSpPr>
          <p:spPr>
            <a:xfrm>
              <a:off x="307357" y="914400"/>
              <a:ext cx="3835745" cy="2398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95400" y="1219200"/>
              <a:ext cx="914400" cy="1905000"/>
            </a:xfrm>
            <a:prstGeom prst="rect">
              <a:avLst/>
            </a:prstGeom>
            <a:solidFill>
              <a:srgbClr val="FFC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14600" y="1371600"/>
              <a:ext cx="990600" cy="685800"/>
            </a:xfrm>
            <a:prstGeom prst="rect">
              <a:avLst/>
            </a:prstGeom>
            <a:solidFill>
              <a:srgbClr val="FFC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08215" y="1334530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08215" y="2804984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0" name="Straight Connector 69"/>
            <p:cNvCxnSpPr>
              <a:stCxn id="68" idx="6"/>
            </p:cNvCxnSpPr>
            <p:nvPr/>
          </p:nvCxnSpPr>
          <p:spPr>
            <a:xfrm>
              <a:off x="738447" y="1404551"/>
              <a:ext cx="24744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38447" y="2875005"/>
              <a:ext cx="24744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12869" y="1404551"/>
              <a:ext cx="0" cy="280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212869" y="2594919"/>
              <a:ext cx="0" cy="280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12869" y="1824681"/>
              <a:ext cx="0" cy="280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52404" y="1684638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52404" y="1824681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212869" y="2104768"/>
              <a:ext cx="65116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147753" y="2244811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147753" y="2384854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147753" y="2174789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147753" y="2314832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3147753" y="2454876"/>
              <a:ext cx="130233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147753" y="2524897"/>
              <a:ext cx="65116" cy="70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975658" y="1404551"/>
              <a:ext cx="0" cy="630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975658" y="2174789"/>
              <a:ext cx="0" cy="700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715193" y="2034746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715193" y="2174789"/>
              <a:ext cx="455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431473" y="1544595"/>
              <a:ext cx="459170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tm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4806" y="2128947"/>
              <a:ext cx="303008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r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037" y="1918882"/>
              <a:ext cx="478348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C</a:t>
              </a:r>
              <a:r>
                <a:rPr lang="en-US" sz="2000" baseline="-25000" dirty="0" smtClean="0">
                  <a:latin typeface="Franklin Gothic Medium" pitchFamily="34" charset="0"/>
                  <a:cs typeface="Arial" pitchFamily="34" charset="0"/>
                </a:rPr>
                <a:t>rec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673331" y="2875005"/>
              <a:ext cx="0" cy="1400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77982" y="3015049"/>
              <a:ext cx="3906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08215" y="3155092"/>
              <a:ext cx="1302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43098" y="3085070"/>
              <a:ext cx="26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3147753" y="1334530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3147753" y="2804984"/>
              <a:ext cx="130233" cy="140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7" name="Picture 106" descr="VolumesBoxPl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00400"/>
            <a:ext cx="4572000" cy="34290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6764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119082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90800" y="56504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2000" y="3429000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Franklin Gothic Medium" pitchFamily="34" charset="0"/>
              </a:rPr>
              <a:t>AMEP</a:t>
            </a:r>
            <a:endParaRPr lang="en-US" sz="2200" dirty="0">
              <a:latin typeface="Franklin Gothic Medium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6795" y="3733800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NMEP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28600" y="3200400"/>
            <a:ext cx="228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219200" y="6290846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Growing NMEP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3276600" y="6477000"/>
            <a:ext cx="609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267200" y="3200400"/>
            <a:ext cx="5334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4267200" y="35052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 rot="16200000">
            <a:off x="-752590" y="4491967"/>
            <a:ext cx="217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Volume (C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rec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[mL]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4052673" y="455520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tm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[mL]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10200" y="624840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Growing NMEP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467600" y="6434554"/>
            <a:ext cx="609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2094407" y="1600200"/>
            <a:ext cx="457200" cy="533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286000" y="1295400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NMEP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60470" y="6457890"/>
            <a:ext cx="484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14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ranklin Gothic Medium" pitchFamily="34" charset="0"/>
              </a:rPr>
              <a:t>Negative middle ear pressure (NMEP)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NMEP can affect other acoustic </a:t>
            </a:r>
            <a:r>
              <a:rPr lang="en-US" sz="2400" dirty="0" smtClean="0">
                <a:latin typeface="Franklin Gothic Medium" pitchFamily="34" charset="0"/>
              </a:rPr>
              <a:t>measurements of hearing </a:t>
            </a:r>
            <a:r>
              <a:rPr lang="en-US" sz="2400" dirty="0" smtClean="0">
                <a:latin typeface="Franklin Gothic Medium" pitchFamily="34" charset="0"/>
              </a:rPr>
              <a:t>(e.g. otoacoustic emissions)</a:t>
            </a:r>
          </a:p>
          <a:p>
            <a:endParaRPr lang="en-US" sz="2400" dirty="0" smtClean="0">
              <a:latin typeface="Franklin Gothic Medium" pitchFamily="34" charset="0"/>
            </a:endParaRPr>
          </a:p>
          <a:p>
            <a:r>
              <a:rPr lang="en-US" sz="2400" dirty="0" smtClean="0">
                <a:latin typeface="Franklin Gothic Medium" pitchFamily="34" charset="0"/>
              </a:rPr>
              <a:t>Static NMEP is very common </a:t>
            </a:r>
          </a:p>
          <a:p>
            <a:pPr lvl="1"/>
            <a:r>
              <a:rPr lang="en-US" sz="2400" dirty="0" smtClean="0">
                <a:latin typeface="Franklin Gothic Medium" pitchFamily="34" charset="0"/>
              </a:rPr>
              <a:t>It is t</a:t>
            </a:r>
            <a:r>
              <a:rPr lang="en-US" sz="2400" dirty="0" smtClean="0">
                <a:latin typeface="Franklin Gothic Medium" pitchFamily="34" charset="0"/>
              </a:rPr>
              <a:t>ypically </a:t>
            </a:r>
            <a:r>
              <a:rPr lang="en-US" sz="2400" dirty="0" smtClean="0">
                <a:latin typeface="Franklin Gothic Medium" pitchFamily="34" charset="0"/>
              </a:rPr>
              <a:t>due to Eustachian tube dysfunction</a:t>
            </a:r>
          </a:p>
          <a:p>
            <a:pPr lvl="1"/>
            <a:r>
              <a:rPr lang="en-US" sz="2400" dirty="0" smtClean="0">
                <a:latin typeface="Franklin Gothic Medium" pitchFamily="34" charset="0"/>
              </a:rPr>
              <a:t>It often </a:t>
            </a:r>
            <a:r>
              <a:rPr lang="en-US" sz="2400" dirty="0" smtClean="0">
                <a:latin typeface="Franklin Gothic Medium" pitchFamily="34" charset="0"/>
              </a:rPr>
              <a:t>occurs concurrently with middle ear fluid or infection</a:t>
            </a:r>
          </a:p>
          <a:p>
            <a:pPr>
              <a:buNone/>
            </a:pPr>
            <a:endParaRPr lang="en-US" sz="2400" dirty="0" smtClean="0">
              <a:latin typeface="Franklin Gothic Medium" pitchFamily="34" charset="0"/>
            </a:endParaRPr>
          </a:p>
          <a:p>
            <a:r>
              <a:rPr lang="en-US" sz="2400" dirty="0" smtClean="0">
                <a:latin typeface="Franklin Gothic Medium" pitchFamily="34" charset="0"/>
              </a:rPr>
              <a:t>Middle ear pressure in normal ears </a:t>
            </a:r>
            <a:r>
              <a:rPr lang="en-US" sz="2400" dirty="0" smtClean="0">
                <a:latin typeface="Franklin Gothic Medium" pitchFamily="34" charset="0"/>
              </a:rPr>
              <a:t>varies often</a:t>
            </a:r>
            <a:endParaRPr lang="en-US" sz="2400" dirty="0" smtClean="0">
              <a:latin typeface="Franklin Gothic Medium" pitchFamily="34" charset="0"/>
            </a:endParaRPr>
          </a:p>
          <a:p>
            <a:pPr lvl="1"/>
            <a:r>
              <a:rPr lang="en-US" sz="2400" dirty="0" smtClean="0">
                <a:latin typeface="Franklin Gothic Medium" pitchFamily="34" charset="0"/>
              </a:rPr>
              <a:t>It is </a:t>
            </a:r>
            <a:r>
              <a:rPr lang="en-US" sz="2400" dirty="0" smtClean="0">
                <a:latin typeface="Franklin Gothic Medium" pitchFamily="34" charset="0"/>
              </a:rPr>
              <a:t>slightly </a:t>
            </a:r>
            <a:r>
              <a:rPr lang="en-US" sz="2400" dirty="0" smtClean="0">
                <a:latin typeface="Franklin Gothic Medium" pitchFamily="34" charset="0"/>
              </a:rPr>
              <a:t>negative during waking hours </a:t>
            </a:r>
          </a:p>
          <a:p>
            <a:pPr lvl="1"/>
            <a:r>
              <a:rPr lang="en-US" sz="2400" dirty="0" smtClean="0">
                <a:latin typeface="Franklin Gothic Medium" pitchFamily="34" charset="0"/>
              </a:rPr>
              <a:t>A</a:t>
            </a:r>
            <a:r>
              <a:rPr lang="en-US" sz="2400" dirty="0" smtClean="0">
                <a:latin typeface="Franklin Gothic Medium" pitchFamily="34" charset="0"/>
              </a:rPr>
              <a:t> </a:t>
            </a:r>
            <a:r>
              <a:rPr lang="en-US" sz="2400" dirty="0" smtClean="0">
                <a:latin typeface="Franklin Gothic Medium" pitchFamily="34" charset="0"/>
              </a:rPr>
              <a:t>NMEP smaller than -100 [daPa] is </a:t>
            </a:r>
            <a:r>
              <a:rPr lang="en-US" sz="2400" dirty="0" smtClean="0">
                <a:latin typeface="Franklin Gothic Medium" pitchFamily="34" charset="0"/>
              </a:rPr>
              <a:t>considered </a:t>
            </a:r>
            <a:r>
              <a:rPr lang="en-US" sz="2400" dirty="0" smtClean="0">
                <a:latin typeface="Franklin Gothic Medium" pitchFamily="34" charset="0"/>
              </a:rPr>
              <a:t>‘normal</a:t>
            </a:r>
            <a:r>
              <a:rPr lang="en-US" sz="2400" dirty="0" smtClean="0">
                <a:latin typeface="Franklin Gothic Medium" pitchFamily="34" charset="0"/>
              </a:rPr>
              <a:t>’</a:t>
            </a:r>
          </a:p>
          <a:p>
            <a:endParaRPr lang="en-US" sz="2400" dirty="0" smtClean="0">
              <a:latin typeface="Franklin Gothic Medium" pitchFamily="34" charset="0"/>
            </a:endParaRPr>
          </a:p>
          <a:p>
            <a:endParaRPr lang="en-US" sz="2400" dirty="0" smtClean="0">
              <a:latin typeface="Franklin Gothic Medium" pitchFamily="34" charset="0"/>
            </a:endParaRPr>
          </a:p>
          <a:p>
            <a:endParaRPr lang="en-US" sz="2400" dirty="0" smtClean="0">
              <a:latin typeface="Franklin Gothic Medium" pitchFamily="34" charset="0"/>
            </a:endParaRPr>
          </a:p>
          <a:p>
            <a:endParaRPr lang="en-US" sz="2400" dirty="0" smtClean="0">
              <a:latin typeface="Franklin Gothic Medium" pitchFamily="34" charset="0"/>
            </a:endParaRPr>
          </a:p>
          <a:p>
            <a:endParaRPr lang="en-US" sz="2400" dirty="0" smtClean="0">
              <a:latin typeface="Franklin Gothic Medium" pitchFamily="34" charset="0"/>
            </a:endParaRPr>
          </a:p>
          <a:p>
            <a:endParaRPr lang="en-US" sz="2400" dirty="0" smtClean="0">
              <a:latin typeface="Franklin Gothic Medium" pitchFamily="34" charset="0"/>
            </a:endParaRPr>
          </a:p>
          <a:p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525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Franklin Gothic Medium" pitchFamily="34" charset="0"/>
              </a:rPr>
              <a:t>Mechanisms for NMEP-dependent change</a:t>
            </a:r>
            <a:endParaRPr lang="en-US" sz="3800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953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Franklin Gothic Medium" pitchFamily="34" charset="0"/>
              </a:rPr>
              <a:t>NMEP decreases the </a:t>
            </a:r>
            <a:r>
              <a:rPr lang="en-US" sz="2200" dirty="0" smtClean="0">
                <a:latin typeface="Franklin Gothic Medium" pitchFamily="34" charset="0"/>
              </a:rPr>
              <a:t>compliance C</a:t>
            </a:r>
            <a:r>
              <a:rPr lang="en-US" sz="2200" baseline="-25000" dirty="0" smtClean="0">
                <a:latin typeface="Franklin Gothic Medium" pitchFamily="34" charset="0"/>
              </a:rPr>
              <a:t>tm</a:t>
            </a:r>
            <a:r>
              <a:rPr lang="en-US" sz="2200" dirty="0" smtClean="0">
                <a:latin typeface="Franklin Gothic Medium" pitchFamily="34" charset="0"/>
              </a:rPr>
              <a:t> at </a:t>
            </a:r>
            <a:r>
              <a:rPr lang="en-US" sz="2200" dirty="0" smtClean="0">
                <a:latin typeface="Franklin Gothic Medium" pitchFamily="34" charset="0"/>
              </a:rPr>
              <a:t>the </a:t>
            </a:r>
            <a:r>
              <a:rPr lang="en-US" sz="2200" dirty="0" smtClean="0">
                <a:latin typeface="Franklin Gothic Medium" pitchFamily="34" charset="0"/>
              </a:rPr>
              <a:t>tympanic membrane (TM)</a:t>
            </a:r>
          </a:p>
          <a:p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T</a:t>
            </a:r>
            <a:r>
              <a:rPr lang="en-US" sz="2200" dirty="0" smtClean="0">
                <a:latin typeface="Franklin Gothic Medium" pitchFamily="34" charset="0"/>
              </a:rPr>
              <a:t>he </a:t>
            </a:r>
            <a:r>
              <a:rPr lang="en-US" sz="2200" dirty="0" smtClean="0">
                <a:latin typeface="Franklin Gothic Medium" pitchFamily="34" charset="0"/>
              </a:rPr>
              <a:t>TM </a:t>
            </a:r>
            <a:r>
              <a:rPr lang="en-US" sz="2200" dirty="0" smtClean="0">
                <a:latin typeface="Franklin Gothic Medium" pitchFamily="34" charset="0"/>
              </a:rPr>
              <a:t>is retracted </a:t>
            </a:r>
            <a:r>
              <a:rPr lang="en-US" sz="2200" dirty="0" smtClean="0">
                <a:solidFill>
                  <a:schemeClr val="tx2"/>
                </a:solidFill>
                <a:latin typeface="Franklin Gothic Medium" pitchFamily="34" charset="0"/>
              </a:rPr>
              <a:t>(Shaver </a:t>
            </a:r>
            <a:r>
              <a:rPr lang="en-US" sz="2200" dirty="0" smtClean="0">
                <a:solidFill>
                  <a:schemeClr val="tx2"/>
                </a:solidFill>
                <a:latin typeface="Franklin Gothic Medium" pitchFamily="34" charset="0"/>
              </a:rPr>
              <a:t>&amp; Sun 2013, Voss et al. 2012</a:t>
            </a:r>
            <a:r>
              <a:rPr lang="en-US" sz="2200" dirty="0" smtClean="0">
                <a:solidFill>
                  <a:schemeClr val="tx2"/>
                </a:solidFill>
                <a:latin typeface="Franklin Gothic Medium" pitchFamily="34" charset="0"/>
              </a:rPr>
              <a:t>)</a:t>
            </a:r>
            <a:endParaRPr lang="en-US" sz="22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O</a:t>
            </a:r>
            <a:r>
              <a:rPr lang="en-US" sz="2200" dirty="0" smtClean="0">
                <a:latin typeface="Franklin Gothic Medium" pitchFamily="34" charset="0"/>
              </a:rPr>
              <a:t>ften assumed to be the main source of compliance change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The </a:t>
            </a:r>
            <a:r>
              <a:rPr lang="en-US" sz="2200" dirty="0" smtClean="0">
                <a:latin typeface="Franklin Gothic Medium" pitchFamily="34" charset="0"/>
              </a:rPr>
              <a:t>TM </a:t>
            </a:r>
            <a:r>
              <a:rPr lang="en-US" sz="2200" dirty="0" smtClean="0">
                <a:latin typeface="Franklin Gothic Medium" pitchFamily="34" charset="0"/>
              </a:rPr>
              <a:t>acts </a:t>
            </a:r>
            <a:r>
              <a:rPr lang="en-US" sz="2200" dirty="0" smtClean="0">
                <a:latin typeface="Franklin Gothic Medium" pitchFamily="34" charset="0"/>
              </a:rPr>
              <a:t>as </a:t>
            </a:r>
            <a:r>
              <a:rPr lang="en-US" sz="2200" dirty="0" smtClean="0">
                <a:latin typeface="Franklin Gothic Medium" pitchFamily="34" charset="0"/>
              </a:rPr>
              <a:t>a delay line in normal ears </a:t>
            </a:r>
            <a:r>
              <a:rPr lang="en-US" sz="2200" dirty="0" smtClean="0">
                <a:solidFill>
                  <a:schemeClr val="tx2"/>
                </a:solidFill>
                <a:latin typeface="Franklin Gothic Medium" pitchFamily="34" charset="0"/>
              </a:rPr>
              <a:t>(</a:t>
            </a:r>
            <a:r>
              <a:rPr lang="en-US" sz="2200" i="1" dirty="0" smtClean="0">
                <a:solidFill>
                  <a:schemeClr val="tx2"/>
                </a:solidFill>
                <a:latin typeface="Franklin Gothic Medium" pitchFamily="34" charset="0"/>
              </a:rPr>
              <a:t>Puria &amp; Allen 1998</a:t>
            </a:r>
            <a:r>
              <a:rPr lang="en-US" sz="2200" dirty="0" smtClean="0">
                <a:solidFill>
                  <a:schemeClr val="tx2"/>
                </a:solidFill>
                <a:latin typeface="Franklin Gothic Medium" pitchFamily="34" charset="0"/>
              </a:rPr>
              <a:t>)</a:t>
            </a:r>
            <a:endParaRPr lang="en-US" sz="2200" dirty="0" smtClean="0">
              <a:latin typeface="Franklin Gothic Medium" pitchFamily="34" charset="0"/>
            </a:endParaRPr>
          </a:p>
          <a:p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Nonlinear compliance is likely related to middle ear ligaments</a:t>
            </a:r>
            <a:endParaRPr lang="en-US" sz="2200" dirty="0" smtClean="0">
              <a:latin typeface="Franklin Gothic Medium" pitchFamily="34" charset="0"/>
            </a:endParaRP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WAI changes due to NMEP resemble stiffened </a:t>
            </a:r>
            <a:r>
              <a:rPr lang="en-US" sz="2200" dirty="0" smtClean="0">
                <a:latin typeface="Franklin Gothic Medium" pitchFamily="34" charset="0"/>
              </a:rPr>
              <a:t>annular </a:t>
            </a:r>
            <a:r>
              <a:rPr lang="en-US" sz="2200" dirty="0" smtClean="0">
                <a:latin typeface="Franklin Gothic Medium" pitchFamily="34" charset="0"/>
              </a:rPr>
              <a:t>ligament </a:t>
            </a:r>
            <a:r>
              <a:rPr lang="en-US" sz="2200" dirty="0" smtClean="0">
                <a:latin typeface="Franklin Gothic Medium" pitchFamily="34" charset="0"/>
              </a:rPr>
              <a:t>(AL</a:t>
            </a:r>
            <a:r>
              <a:rPr lang="en-US" sz="2200" dirty="0" smtClean="0">
                <a:latin typeface="Franklin Gothic Medium" pitchFamily="34" charset="0"/>
              </a:rPr>
              <a:t>) changes (e.g. acoustic </a:t>
            </a:r>
            <a:r>
              <a:rPr lang="en-US" sz="2200" dirty="0" smtClean="0">
                <a:latin typeface="Franklin Gothic Medium" pitchFamily="34" charset="0"/>
              </a:rPr>
              <a:t>stapedius reflex, </a:t>
            </a:r>
            <a:r>
              <a:rPr lang="en-US" sz="2200" dirty="0" smtClean="0">
                <a:solidFill>
                  <a:schemeClr val="tx2"/>
                </a:solidFill>
                <a:latin typeface="Franklin Gothic Medium" pitchFamily="34" charset="0"/>
              </a:rPr>
              <a:t>Feeney &amp; Keefe 1999</a:t>
            </a:r>
            <a:r>
              <a:rPr lang="en-US" sz="2200" dirty="0" smtClean="0">
                <a:latin typeface="Franklin Gothic Medium" pitchFamily="34" charset="0"/>
              </a:rPr>
              <a:t>)</a:t>
            </a:r>
            <a:endParaRPr lang="en-US" sz="22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The tensor </a:t>
            </a:r>
            <a:r>
              <a:rPr lang="en-US" sz="2200" dirty="0" smtClean="0">
                <a:latin typeface="Franklin Gothic Medium" pitchFamily="34" charset="0"/>
              </a:rPr>
              <a:t>tympani </a:t>
            </a:r>
            <a:r>
              <a:rPr lang="en-US" sz="2200" dirty="0" smtClean="0">
                <a:latin typeface="Franklin Gothic Medium" pitchFamily="34" charset="0"/>
              </a:rPr>
              <a:t>(TT) may cause similar WAI changes t</a:t>
            </a:r>
            <a:r>
              <a:rPr lang="en-US" sz="2200" dirty="0" smtClean="0">
                <a:latin typeface="Franklin Gothic Medium" pitchFamily="34" charset="0"/>
              </a:rPr>
              <a:t>o the AL </a:t>
            </a:r>
            <a:r>
              <a:rPr lang="en-US" sz="2200" i="1" dirty="0" smtClean="0">
                <a:solidFill>
                  <a:schemeClr val="tx2"/>
                </a:solidFill>
                <a:latin typeface="Franklin Gothic Medium" pitchFamily="34" charset="0"/>
              </a:rPr>
              <a:t>(</a:t>
            </a:r>
            <a:r>
              <a:rPr lang="en-US" sz="2200" i="1" dirty="0" smtClean="0">
                <a:solidFill>
                  <a:schemeClr val="tx2"/>
                </a:solidFill>
                <a:latin typeface="Franklin Gothic Medium" pitchFamily="34" charset="0"/>
              </a:rPr>
              <a:t>Møller 1983, Bance et al. 2013, Aron et al. 2015</a:t>
            </a:r>
            <a:r>
              <a:rPr lang="en-US" sz="2200" i="1" dirty="0" smtClean="0">
                <a:solidFill>
                  <a:schemeClr val="tx2"/>
                </a:solidFill>
                <a:latin typeface="Franklin Gothic Medium" pitchFamily="34" charset="0"/>
              </a:rPr>
              <a:t>)</a:t>
            </a:r>
            <a:r>
              <a:rPr lang="en-US" sz="2200" dirty="0" smtClean="0">
                <a:latin typeface="Franklin Gothic Medium" pitchFamily="34" charset="0"/>
              </a:rPr>
              <a:t>, </a:t>
            </a:r>
            <a:r>
              <a:rPr lang="en-US" sz="2200" dirty="0" smtClean="0">
                <a:latin typeface="Franklin Gothic Medium" pitchFamily="34" charset="0"/>
              </a:rPr>
              <a:t>but little data exists to quantify </a:t>
            </a:r>
            <a:r>
              <a:rPr lang="en-US" sz="2200" dirty="0" smtClean="0">
                <a:latin typeface="Franklin Gothic Medium" pitchFamily="34" charset="0"/>
              </a:rPr>
              <a:t>this in human ears </a:t>
            </a:r>
            <a:endParaRPr lang="en-US" sz="2200" i="1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 lvl="1"/>
            <a:endParaRPr lang="en-US" sz="2200" dirty="0" smtClean="0">
              <a:latin typeface="Franklin Gothic Medium" pitchFamily="34" charset="0"/>
            </a:endParaRPr>
          </a:p>
          <a:p>
            <a:pPr lvl="1"/>
            <a:endParaRPr lang="en-US" sz="2200" dirty="0" smtClean="0">
              <a:latin typeface="Franklin Gothic Medium" pitchFamily="34" charset="0"/>
            </a:endParaRPr>
          </a:p>
          <a:p>
            <a:endParaRPr lang="en-US" sz="2200" dirty="0" smtClean="0">
              <a:latin typeface="Franklin Gothic Medium" pitchFamily="34" charset="0"/>
            </a:endParaRPr>
          </a:p>
          <a:p>
            <a:endParaRPr lang="en-US" sz="2200" dirty="0" smtClean="0">
              <a:latin typeface="Franklin Gothic Medium" pitchFamily="34" charset="0"/>
            </a:endParaRPr>
          </a:p>
          <a:p>
            <a:endParaRPr lang="en-US" sz="22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60470" y="645789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15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Conclusions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943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Medium" pitchFamily="34" charset="0"/>
              </a:rPr>
              <a:t>We can directly estimate the complex WAI at the TM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The residual ear canal delay (independent of NMEP) is removed</a:t>
            </a:r>
          </a:p>
          <a:p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WAI </a:t>
            </a:r>
            <a:r>
              <a:rPr lang="en-US" sz="2200" dirty="0" smtClean="0">
                <a:latin typeface="Franklin Gothic Medium" pitchFamily="34" charset="0"/>
              </a:rPr>
              <a:t>changes due to </a:t>
            </a:r>
            <a:r>
              <a:rPr lang="en-US" sz="2200" dirty="0" smtClean="0">
                <a:latin typeface="Franklin Gothic Medium" pitchFamily="34" charset="0"/>
              </a:rPr>
              <a:t>NMEP vary </a:t>
            </a:r>
            <a:r>
              <a:rPr lang="en-US" sz="2200" dirty="0" smtClean="0">
                <a:latin typeface="Franklin Gothic Medium" pitchFamily="34" charset="0"/>
              </a:rPr>
              <a:t>in magnitude and frequency </a:t>
            </a:r>
            <a:r>
              <a:rPr lang="en-US" sz="2200" dirty="0" smtClean="0">
                <a:latin typeface="Franklin Gothic Medium" pitchFamily="34" charset="0"/>
              </a:rPr>
              <a:t>range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The most significant decrease in power absorbance level occurs from 0.8-1.9 [kHz] 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TPP is a significant but imperfect predictor of WAI change</a:t>
            </a:r>
          </a:p>
          <a:p>
            <a:pPr lvl="1">
              <a:buNone/>
            </a:pPr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T</a:t>
            </a:r>
            <a:r>
              <a:rPr lang="en-US" sz="2200" dirty="0" smtClean="0">
                <a:latin typeface="Franklin Gothic Medium" pitchFamily="34" charset="0"/>
              </a:rPr>
              <a:t>he aggregate middle ear compliance C</a:t>
            </a:r>
            <a:r>
              <a:rPr lang="en-US" sz="2200" baseline="-25000" dirty="0" smtClean="0">
                <a:latin typeface="Franklin Gothic Medium" pitchFamily="34" charset="0"/>
              </a:rPr>
              <a:t>tm </a:t>
            </a:r>
            <a:r>
              <a:rPr lang="en-US" sz="2200" dirty="0" smtClean="0">
                <a:latin typeface="Franklin Gothic Medium" pitchFamily="34" charset="0"/>
              </a:rPr>
              <a:t> </a:t>
            </a:r>
            <a:r>
              <a:rPr lang="en-US" sz="2200" dirty="0" smtClean="0">
                <a:latin typeface="Franklin Gothic Medium" pitchFamily="34" charset="0"/>
              </a:rPr>
              <a:t>decreases due to NMEP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WAI change is well described by a simple model</a:t>
            </a:r>
            <a:endParaRPr lang="en-US" sz="2200" dirty="0" smtClean="0">
              <a:latin typeface="Franklin Gothic Medium" pitchFamily="34" charset="0"/>
            </a:endParaRP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This d</a:t>
            </a:r>
            <a:r>
              <a:rPr lang="en-US" sz="2200" dirty="0" smtClean="0">
                <a:latin typeface="Franklin Gothic Medium" pitchFamily="34" charset="0"/>
              </a:rPr>
              <a:t>oes not require selective averaging of frequency bands</a:t>
            </a:r>
          </a:p>
          <a:p>
            <a:pPr lvl="1">
              <a:buNone/>
            </a:pPr>
            <a:endParaRPr lang="en-US" sz="2200" dirty="0" smtClean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60470" y="6457890"/>
            <a:ext cx="48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16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Clinical </a:t>
            </a:r>
            <a:r>
              <a:rPr lang="en-US" sz="4000" dirty="0" smtClean="0">
                <a:latin typeface="Franklin Gothic Medium" pitchFamily="34" charset="0"/>
              </a:rPr>
              <a:t>Implications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943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Medium" pitchFamily="34" charset="0"/>
              </a:rPr>
              <a:t>WAI is not a strong predictor of NMEP level (typically measured by TPP)</a:t>
            </a:r>
            <a:endParaRPr lang="en-US" sz="2200" dirty="0" smtClean="0">
              <a:latin typeface="Franklin Gothic Medium" pitchFamily="34" charset="0"/>
            </a:endParaRP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However, we can evaluate Eustachian tube function usin</a:t>
            </a:r>
            <a:r>
              <a:rPr lang="en-US" sz="2200" dirty="0" smtClean="0">
                <a:latin typeface="Franklin Gothic Medium" pitchFamily="34" charset="0"/>
              </a:rPr>
              <a:t>g WAI</a:t>
            </a:r>
          </a:p>
          <a:p>
            <a:pPr lvl="1">
              <a:buNone/>
            </a:pPr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WAI provides frequency-specific information about middle ear transmission tha</a:t>
            </a:r>
            <a:r>
              <a:rPr lang="en-US" sz="2200" dirty="0" smtClean="0">
                <a:latin typeface="Franklin Gothic Medium" pitchFamily="34" charset="0"/>
              </a:rPr>
              <a:t>t tympanometry does not</a:t>
            </a:r>
          </a:p>
          <a:p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Changes in WAI due to NMEP are generally too small to impact hearing thresholds, however…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Can affect measurement of otoacoustic emissions (OAEs), due to forward and reverse transmission through the middle ear</a:t>
            </a:r>
          </a:p>
          <a:p>
            <a:pPr lvl="1"/>
            <a:r>
              <a:rPr lang="en-US" sz="2200" dirty="0" smtClean="0">
                <a:latin typeface="Franklin Gothic Medium" pitchFamily="34" charset="0"/>
              </a:rPr>
              <a:t>We predict that frequency-specific changes in DPOAEs/TEOAEs are related to changes in WAI</a:t>
            </a:r>
          </a:p>
          <a:p>
            <a:pPr lvl="1"/>
            <a:endParaRPr lang="en-US" sz="2200" dirty="0" smtClean="0">
              <a:latin typeface="Franklin Gothic Medium" pitchFamily="34" charset="0"/>
            </a:endParaRPr>
          </a:p>
          <a:p>
            <a:pPr lvl="1">
              <a:buNone/>
            </a:pPr>
            <a:endParaRPr lang="en-US" sz="2200" dirty="0" smtClean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60470" y="6457890"/>
            <a:ext cx="47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17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 smtClean="0">
                <a:latin typeface="Franklin Gothic Medium" pitchFamily="34" charset="0"/>
              </a:rPr>
              <a:t>Thanks for listening!</a:t>
            </a:r>
            <a:endParaRPr lang="en-US" sz="46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AutoShape 2" descr="Sarah R. Robi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420" name="AutoShape 4" descr="Sarah R. Robi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0785" y="1219200"/>
            <a:ext cx="74812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Franklin Gothic Medium" pitchFamily="34" charset="0"/>
              </a:rPr>
              <a:t>Contact:  </a:t>
            </a:r>
            <a:r>
              <a:rPr lang="en-US" sz="2600" dirty="0" smtClean="0">
                <a:solidFill>
                  <a:schemeClr val="tx2"/>
                </a:solidFill>
                <a:latin typeface="Franklin Gothic Medium" pitchFamily="34" charset="0"/>
              </a:rPr>
              <a:t>jontalle@illinois.edu, srrobin2@illinois.edu</a:t>
            </a:r>
            <a:endParaRPr lang="en-US" sz="26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Aron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M., Floyd,  D., Bance, M. (2015).  Voluntary eardrum movement: A marker for tensor tympani contraction? 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Otol Neurotol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36(2),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373–381.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Bance, M. , Makki, F. M., Garland, P.,  et al. (2013). Effects of tensor tympani muscle contraction on the middle ear and markers of a contracted muscle.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Laryngoscope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123(4),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1021–1027.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Feeney, M. P. &amp; Keefe, D. H. (1999). Acoustic reflex detection using wide-band acoustic reflectance, admittance, and power measurements. 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J Speech Lang Hear Res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42(5),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1029–1041.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Lynch III, T. J., Nedzelnitsky, V., Peake, W. T. (1982). Input impedance of the cochlea in cat.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J Acoust Soc Am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72(1),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108–130.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Møller, A. R. (1983).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Auditory Physiology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. Academic Press, Inc., New York, New York. 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Puria, S. &amp; Allen, J. B. (1998).  Measurements and model of the cat middle ear:  evidence of tympanic membrane acoustic delay. 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J Acoust Soc Am, 104,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3463–3481.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Robinson, S. R., Nguyen, C. T., Allen, J. B. (2013).  Characterizing the ear canal acoustic impedance and reflectance by pole-zero fitting.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Hear Res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301, 168–182.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Rosowski, J. J., Nakajima, H. H., Hamade, M. A., et al. (2012). Ear-canal reflectance, umbo velocity, and tympanometry in normal- hearing adults.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Ear Hear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33(1),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19–34.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Shaver, M. D. &amp; Sun, X. M. (2013). Wideband energy reflectance measurements: effects of negative middle ear pressure and application of a pressure compensation procedure.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J Acoust Soc Am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134(1),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332–341.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Sun, X. M. &amp; Shaver, M. D. (2009). Effects of negative middle ear pressure on distortion product otoacoustic emissions and application of a compensation procedure in humans. 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Ear Hear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30(2),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191–202.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Voss, S. E. , Merchant, G. R., Horton, N. J. (2012).  Effects of middle-ear disorders on power reflectance measured in cadaveric ear canals.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Ear Hear, 33(2),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 195–208.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Zwislocki, J. (1962). Analysis of the middle-ear function. Part I: Input impedance.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J Acoust Soc Am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</a:t>
            </a:r>
            <a:r>
              <a:rPr lang="en-US" sz="1300" i="1" dirty="0" smtClean="0">
                <a:solidFill>
                  <a:schemeClr val="tx2"/>
                </a:solidFill>
                <a:latin typeface="Franklin Gothic Medium" pitchFamily="34" charset="0"/>
              </a:rPr>
              <a:t>34</a:t>
            </a:r>
            <a:r>
              <a:rPr lang="en-US" sz="1300" dirty="0" smtClean="0">
                <a:solidFill>
                  <a:schemeClr val="tx2"/>
                </a:solidFill>
                <a:latin typeface="Franklin Gothic Medium" pitchFamily="34" charset="0"/>
              </a:rPr>
              <a:t>, 1514–1523.</a:t>
            </a:r>
          </a:p>
          <a:p>
            <a:pPr>
              <a:buNone/>
            </a:pPr>
            <a:endParaRPr lang="en-US" sz="13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en-US" sz="13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en-US" sz="1300" i="1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 marL="457200" indent="-457200">
              <a:buNone/>
            </a:pPr>
            <a:endParaRPr lang="en-US" sz="1300" i="1" dirty="0" smtClean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3581400"/>
            <a:ext cx="38862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5562600"/>
            <a:ext cx="3276600" cy="762000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ranklin Gothic Medium" pitchFamily="34" charset="0"/>
              </a:rPr>
              <a:t>Wideband acoustic immittance (WAI)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WAI refers to a set of quantities, including the admittance, impedance, reflectance, absorbance, etc.</a:t>
            </a:r>
          </a:p>
          <a:p>
            <a:r>
              <a:rPr lang="en-US" sz="2400" dirty="0" smtClean="0">
                <a:latin typeface="Franklin Gothic Medium" pitchFamily="34" charset="0"/>
              </a:rPr>
              <a:t>Many applications consider the </a:t>
            </a:r>
            <a:r>
              <a:rPr lang="en-US" sz="2400" u="sng" dirty="0" smtClean="0">
                <a:latin typeface="Franklin Gothic Medium" pitchFamily="34" charset="0"/>
              </a:rPr>
              <a:t>power reflectance</a:t>
            </a:r>
            <a:r>
              <a:rPr lang="en-US" sz="2400" dirty="0" smtClean="0">
                <a:latin typeface="Franklin Gothic Medium" pitchFamily="34" charset="0"/>
              </a:rPr>
              <a:t> and </a:t>
            </a:r>
            <a:r>
              <a:rPr lang="en-US" sz="2400" u="sng" dirty="0" smtClean="0">
                <a:latin typeface="Franklin Gothic Medium" pitchFamily="34" charset="0"/>
              </a:rPr>
              <a:t>absorbance</a:t>
            </a:r>
            <a:r>
              <a:rPr lang="en-US" sz="2400" dirty="0" smtClean="0">
                <a:latin typeface="Franklin Gothic Medium" pitchFamily="34" charset="0"/>
              </a:rPr>
              <a:t> (≈ independent of ear canal length) 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ro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88" y="3124200"/>
            <a:ext cx="3993356" cy="2971800"/>
          </a:xfrm>
          <a:prstGeom prst="rect">
            <a:avLst/>
          </a:prstGeom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90600" y="3581400"/>
          <a:ext cx="3370717" cy="1213126"/>
        </p:xfrm>
        <a:graphic>
          <a:graphicData uri="http://schemas.openxmlformats.org/presentationml/2006/ole">
            <p:oleObj spid="_x0000_s2050" name="Equation" r:id="rId6" imgW="1409400" imgH="5079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066800" y="4818063"/>
          <a:ext cx="2687638" cy="668337"/>
        </p:xfrm>
        <a:graphic>
          <a:graphicData uri="http://schemas.openxmlformats.org/presentationml/2006/ole">
            <p:oleObj spid="_x0000_s2051" name="Equation" r:id="rId7" imgW="1117440" imgH="27936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81088" y="5638800"/>
          <a:ext cx="2657475" cy="668338"/>
        </p:xfrm>
        <a:graphic>
          <a:graphicData uri="http://schemas.openxmlformats.org/presentationml/2006/ole">
            <p:oleObj spid="_x0000_s2053" name="Equation" r:id="rId8" imgW="1104840" imgH="2793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2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Methods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WAI was measured with ambient </a:t>
            </a:r>
            <a:r>
              <a:rPr lang="en-US" sz="2400" dirty="0" smtClean="0">
                <a:latin typeface="Franklin Gothic Medium" pitchFamily="34" charset="0"/>
              </a:rPr>
              <a:t>ear canal </a:t>
            </a:r>
            <a:r>
              <a:rPr lang="en-US" sz="2400" dirty="0" smtClean="0">
                <a:latin typeface="Franklin Gothic Medium" pitchFamily="34" charset="0"/>
              </a:rPr>
              <a:t>pressure</a:t>
            </a:r>
          </a:p>
          <a:p>
            <a:endParaRPr lang="en-US" sz="2400" dirty="0" smtClean="0">
              <a:latin typeface="Franklin Gothic Medium" pitchFamily="34" charset="0"/>
            </a:endParaRPr>
          </a:p>
          <a:p>
            <a:r>
              <a:rPr lang="en-US" sz="2400" dirty="0" smtClean="0">
                <a:latin typeface="Franklin Gothic Medium" pitchFamily="34" charset="0"/>
              </a:rPr>
              <a:t>Subjects with </a:t>
            </a:r>
            <a:r>
              <a:rPr lang="en-US" sz="2400" u="sng" dirty="0" smtClean="0">
                <a:latin typeface="Franklin Gothic Medium" pitchFamily="34" charset="0"/>
              </a:rPr>
              <a:t>normal</a:t>
            </a:r>
            <a:r>
              <a:rPr lang="en-US" sz="2400" dirty="0" smtClean="0">
                <a:latin typeface="Franklin Gothic Medium" pitchFamily="34" charset="0"/>
              </a:rPr>
              <a:t> middle ears </a:t>
            </a:r>
            <a:r>
              <a:rPr lang="en-US" sz="2400" dirty="0" smtClean="0">
                <a:latin typeface="Franklin Gothic Medium" pitchFamily="34" charset="0"/>
              </a:rPr>
              <a:t>induced </a:t>
            </a:r>
            <a:r>
              <a:rPr lang="en-US" sz="2400" dirty="0" smtClean="0">
                <a:latin typeface="Franklin Gothic Medium" pitchFamily="34" charset="0"/>
              </a:rPr>
              <a:t>negative middle ear pressure (</a:t>
            </a:r>
            <a:r>
              <a:rPr lang="en-US" sz="2400" dirty="0" smtClean="0">
                <a:latin typeface="Franklin Gothic Medium" pitchFamily="34" charset="0"/>
              </a:rPr>
              <a:t>NMEP) </a:t>
            </a:r>
            <a:r>
              <a:rPr lang="en-US" sz="2400" dirty="0" smtClean="0">
                <a:latin typeface="Franklin Gothic Medium" pitchFamily="34" charset="0"/>
              </a:rPr>
              <a:t>via the Toynbee </a:t>
            </a:r>
            <a:r>
              <a:rPr lang="en-US" sz="2400" dirty="0" smtClean="0">
                <a:latin typeface="Franklin Gothic Medium" pitchFamily="34" charset="0"/>
              </a:rPr>
              <a:t>maneuver</a:t>
            </a:r>
            <a:endParaRPr lang="en-US" sz="24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endParaRPr lang="en-US" sz="2400" dirty="0" smtClean="0">
              <a:latin typeface="Franklin Gothic Medium" pitchFamily="34" charset="0"/>
            </a:endParaRPr>
          </a:p>
          <a:p>
            <a:r>
              <a:rPr lang="en-US" sz="2400" dirty="0" smtClean="0">
                <a:latin typeface="Franklin Gothic Medium" pitchFamily="34" charset="0"/>
              </a:rPr>
              <a:t>Middle ear </a:t>
            </a:r>
            <a:r>
              <a:rPr lang="en-US" sz="2400" dirty="0" smtClean="0">
                <a:latin typeface="Franklin Gothic Medium" pitchFamily="34" charset="0"/>
              </a:rPr>
              <a:t>pressure was assessed </a:t>
            </a:r>
            <a:r>
              <a:rPr lang="en-US" sz="2400" u="sng" dirty="0" smtClean="0">
                <a:latin typeface="Franklin Gothic Medium" pitchFamily="34" charset="0"/>
              </a:rPr>
              <a:t>separately</a:t>
            </a:r>
            <a:r>
              <a:rPr lang="en-US" sz="2400" dirty="0" smtClean="0">
                <a:latin typeface="Franklin Gothic Medium" pitchFamily="34" charset="0"/>
              </a:rPr>
              <a:t> via tympanometry</a:t>
            </a:r>
          </a:p>
          <a:p>
            <a:pPr lvl="1"/>
            <a:r>
              <a:rPr lang="en-US" sz="2000" dirty="0" smtClean="0">
                <a:latin typeface="Franklin Gothic Medium" pitchFamily="34" charset="0"/>
              </a:rPr>
              <a:t>Middle ear pressure </a:t>
            </a:r>
            <a:r>
              <a:rPr lang="en-US" sz="2000" dirty="0" smtClean="0">
                <a:latin typeface="Franklin Gothic Medium" pitchFamily="34" charset="0"/>
              </a:rPr>
              <a:t>= tympanic peak </a:t>
            </a:r>
            <a:r>
              <a:rPr lang="en-US" sz="2000" dirty="0" smtClean="0">
                <a:latin typeface="Franklin Gothic Medium" pitchFamily="34" charset="0"/>
              </a:rPr>
              <a:t>pressure </a:t>
            </a:r>
            <a:r>
              <a:rPr lang="en-US" sz="2000" dirty="0" smtClean="0">
                <a:latin typeface="Franklin Gothic Medium" pitchFamily="34" charset="0"/>
              </a:rPr>
              <a:t>(TPP)</a:t>
            </a:r>
          </a:p>
          <a:p>
            <a:pPr lvl="1"/>
            <a:endParaRPr lang="en-US" sz="2000" dirty="0" smtClean="0">
              <a:latin typeface="Franklin Gothic Medium" pitchFamily="34" charset="0"/>
            </a:endParaRPr>
          </a:p>
          <a:p>
            <a:pPr lvl="1"/>
            <a:r>
              <a:rPr lang="en-US" sz="2000" dirty="0" smtClean="0">
                <a:latin typeface="Franklin Gothic Medium" pitchFamily="34" charset="0"/>
              </a:rPr>
              <a:t>8 trials at ambient middle ear pressure (AMEP) </a:t>
            </a:r>
          </a:p>
          <a:p>
            <a:pPr lvl="1">
              <a:buNone/>
            </a:pPr>
            <a:r>
              <a:rPr lang="en-US" sz="2000" dirty="0" smtClean="0">
                <a:latin typeface="Franklin Gothic Medium" pitchFamily="34" charset="0"/>
              </a:rPr>
              <a:t>	were alternated with 8 trials at NMEP</a:t>
            </a:r>
          </a:p>
          <a:p>
            <a:pPr lvl="1"/>
            <a:endParaRPr lang="en-US" sz="2000" dirty="0" smtClean="0">
              <a:latin typeface="Franklin Gothic Medium" pitchFamily="34" charset="0"/>
            </a:endParaRPr>
          </a:p>
          <a:p>
            <a:pPr lvl="1"/>
            <a:r>
              <a:rPr lang="en-US" sz="2000" dirty="0" smtClean="0">
                <a:latin typeface="Franklin Gothic Medium" pitchFamily="34" charset="0"/>
              </a:rPr>
              <a:t>Subjects were able to induce </a:t>
            </a:r>
            <a:r>
              <a:rPr lang="en-US" sz="2000" u="sng" dirty="0" smtClean="0">
                <a:latin typeface="Franklin Gothic Medium" pitchFamily="34" charset="0"/>
              </a:rPr>
              <a:t>consistent</a:t>
            </a:r>
            <a:r>
              <a:rPr lang="en-US" sz="2000" dirty="0" smtClean="0">
                <a:latin typeface="Franklin Gothic Medium" pitchFamily="34" charset="0"/>
              </a:rPr>
              <a:t> NMEPs</a:t>
            </a:r>
            <a:endParaRPr lang="en-US" sz="2200" dirty="0" smtClean="0">
              <a:latin typeface="Franklin Gothic Medium" pitchFamily="34" charset="0"/>
            </a:endParaRPr>
          </a:p>
          <a:p>
            <a:pPr lvl="1"/>
            <a:endParaRPr lang="en-US" sz="2200" dirty="0" smtClean="0">
              <a:latin typeface="Franklin Gothic Medium" pitchFamily="34" charset="0"/>
            </a:endParaRPr>
          </a:p>
          <a:p>
            <a:r>
              <a:rPr lang="en-US" sz="2200" dirty="0" smtClean="0">
                <a:latin typeface="Franklin Gothic Medium" pitchFamily="34" charset="0"/>
              </a:rPr>
              <a:t>We f</a:t>
            </a:r>
            <a:r>
              <a:rPr lang="en-US" sz="2200" dirty="0" smtClean="0">
                <a:latin typeface="Franklin Gothic Medium" pitchFamily="34" charset="0"/>
              </a:rPr>
              <a:t>ocus </a:t>
            </a:r>
            <a:r>
              <a:rPr lang="en-US" sz="2200" dirty="0" smtClean="0">
                <a:latin typeface="Franklin Gothic Medium" pitchFamily="34" charset="0"/>
              </a:rPr>
              <a:t>on individual ears (lots of retest data)</a:t>
            </a:r>
          </a:p>
          <a:p>
            <a:pPr lvl="1">
              <a:buNone/>
            </a:pPr>
            <a:endParaRPr lang="en-US" sz="2200" dirty="0" smtClean="0">
              <a:latin typeface="Franklin Gothic Medium" pitchFamily="34" charset="0"/>
            </a:endParaRPr>
          </a:p>
          <a:p>
            <a:pPr lvl="1"/>
            <a:endParaRPr lang="en-US" sz="2200" dirty="0" smtClean="0">
              <a:latin typeface="Franklin Gothic Medium" pitchFamily="34" charset="0"/>
            </a:endParaRPr>
          </a:p>
          <a:p>
            <a:endParaRPr lang="en-US" sz="26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189408" y="3962400"/>
            <a:ext cx="3411792" cy="2403449"/>
            <a:chOff x="6324601" y="3962400"/>
            <a:chExt cx="3411792" cy="27911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6476999" y="3962400"/>
              <a:ext cx="2649794" cy="2743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8077200" y="3962400"/>
              <a:ext cx="1659193" cy="1828800"/>
            </a:xfrm>
            <a:prstGeom prst="arc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 rot="10800000" flipH="1">
              <a:off x="6324601" y="3962400"/>
              <a:ext cx="1769806" cy="1828800"/>
            </a:xfrm>
            <a:prstGeom prst="arc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305801" y="5867400"/>
              <a:ext cx="0" cy="15240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56302" y="6324600"/>
              <a:ext cx="2763898" cy="42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Franklin Gothic Medium" pitchFamily="34" charset="0"/>
                </a:rPr>
                <a:t>Ear Canal Pressure [daPa]</a:t>
              </a:r>
              <a:endParaRPr lang="en-US" i="1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1" y="5943600"/>
              <a:ext cx="2209799" cy="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077201" y="4800600"/>
              <a:ext cx="0" cy="1371600"/>
            </a:xfrm>
            <a:prstGeom prst="line">
              <a:avLst/>
            </a:prstGeom>
            <a:grp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1" y="4495800"/>
              <a:ext cx="0" cy="144780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5673518" y="4960396"/>
              <a:ext cx="1976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Franklin Gothic Medium" pitchFamily="34" charset="0"/>
                </a:rPr>
                <a:t>TM Compliance</a:t>
              </a:r>
              <a:endParaRPr lang="en-US" i="1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9744" y="4419600"/>
              <a:ext cx="1255472" cy="42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Franklin Gothic Medium" pitchFamily="34" charset="0"/>
                </a:rPr>
                <a:t>@ 226 [Hz]</a:t>
              </a:r>
              <a:endParaRPr lang="en-US" i="1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858001" y="4495800"/>
              <a:ext cx="1828800" cy="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34201" y="4114800"/>
              <a:ext cx="1606402" cy="42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Franklin Gothic Medium" pitchFamily="34" charset="0"/>
                </a:rPr>
                <a:t>Tympanogram</a:t>
              </a:r>
              <a:endParaRPr lang="en-US" b="1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2401" y="61076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TPP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843174" y="5867400"/>
              <a:ext cx="0" cy="15240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534400" y="6019800"/>
              <a:ext cx="646331" cy="42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Franklin Gothic Medium" pitchFamily="34" charset="0"/>
                </a:rPr>
                <a:t>200 </a:t>
              </a:r>
              <a:endParaRPr lang="en-US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242974" y="5867400"/>
              <a:ext cx="0" cy="15240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34200" y="6019800"/>
              <a:ext cx="702436" cy="42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Franklin Gothic Medium" pitchFamily="34" charset="0"/>
                </a:rPr>
                <a:t>-400 </a:t>
              </a:r>
              <a:endParaRPr lang="en-US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36193" y="6019800"/>
              <a:ext cx="377026" cy="42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Franklin Gothic Medium" pitchFamily="34" charset="0"/>
                </a:rPr>
                <a:t>0 </a:t>
              </a:r>
              <a:endParaRPr lang="en-US" dirty="0">
                <a:solidFill>
                  <a:schemeClr val="tx2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Methods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TPPBoxPlo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485900"/>
            <a:ext cx="5943600" cy="445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96200" y="4876800"/>
            <a:ext cx="1143000" cy="1066800"/>
            <a:chOff x="6248400" y="1600200"/>
            <a:chExt cx="1143000" cy="1066800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6248400" y="1600200"/>
              <a:ext cx="1143000" cy="1066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1626513"/>
              <a:ext cx="899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Franklin Gothic Medium" pitchFamily="34" charset="0"/>
                </a:rPr>
                <a:t>AMEP</a:t>
              </a:r>
              <a:endParaRPr lang="en-US" sz="2200" dirty="0">
                <a:latin typeface="Franklin Gothic Medium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39395" y="2083713"/>
              <a:ext cx="912429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NMEP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WAI Results: Power Absorbance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371600"/>
            <a:ext cx="22433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6388417"/>
            <a:ext cx="1752600" cy="24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019800" y="1600200"/>
            <a:ext cx="2057400" cy="990600"/>
            <a:chOff x="5334000" y="1600200"/>
            <a:chExt cx="2057400" cy="9906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5334000" y="1600200"/>
              <a:ext cx="2057400" cy="990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562600" y="1828800"/>
              <a:ext cx="609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62600" y="2286000"/>
              <a:ext cx="609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24600" y="1626513"/>
              <a:ext cx="8996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Franklin Gothic Medium" pitchFamily="34" charset="0"/>
                </a:rPr>
                <a:t>AMEP</a:t>
              </a:r>
              <a:endParaRPr lang="en-US" sz="2200" dirty="0">
                <a:latin typeface="Franklin Gothic Medium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39395" y="2083713"/>
              <a:ext cx="9124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NMEP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419600" y="1295400"/>
            <a:ext cx="1219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8044" y="3928570"/>
            <a:ext cx="412556" cy="209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76400"/>
            <a:ext cx="412556" cy="209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5113" y="3381374"/>
            <a:ext cx="740119" cy="11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52600" y="1905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526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5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WAI Results: Power Absorbance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752600" y="4114800"/>
            <a:ext cx="304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19050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371600"/>
            <a:ext cx="22433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6388417"/>
            <a:ext cx="1752600" cy="24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4419600" y="1295400"/>
            <a:ext cx="1219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8044" y="3928570"/>
            <a:ext cx="412556" cy="209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76400"/>
            <a:ext cx="412556" cy="209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5113" y="3381374"/>
            <a:ext cx="740119" cy="11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5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19800" y="1600200"/>
            <a:ext cx="2057400" cy="990600"/>
            <a:chOff x="5334000" y="1600200"/>
            <a:chExt cx="2057400" cy="9906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5334000" y="1600200"/>
              <a:ext cx="2057400" cy="990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562600" y="1828800"/>
              <a:ext cx="609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62600" y="2286000"/>
              <a:ext cx="609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324600" y="1626513"/>
              <a:ext cx="8996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Franklin Gothic Medium" pitchFamily="34" charset="0"/>
                </a:rPr>
                <a:t>AMEP</a:t>
              </a:r>
              <a:endParaRPr lang="en-US" sz="2200" dirty="0">
                <a:latin typeface="Franklin Gothic Medium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39395" y="2083713"/>
              <a:ext cx="9124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NMEP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bsHoriz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WAI Results: Power Absorbance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990600" y="3200400"/>
            <a:ext cx="304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0600" y="18288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71800" y="18288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1800" y="3200400"/>
            <a:ext cx="304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76800" y="32004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18288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81800" y="3200400"/>
            <a:ext cx="304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81800" y="1828800"/>
            <a:ext cx="304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12"/>
          <p:cNvSpPr txBox="1">
            <a:spLocks/>
          </p:cNvSpPr>
          <p:nvPr/>
        </p:nvSpPr>
        <p:spPr>
          <a:xfrm>
            <a:off x="228600" y="5029201"/>
            <a:ext cx="86868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>
                <a:latin typeface="Franklin Gothic Medium" pitchFamily="34" charset="0"/>
              </a:rPr>
              <a:t>Wideband changes in power </a:t>
            </a:r>
            <a:r>
              <a:rPr lang="en-US" sz="2400" dirty="0" smtClean="0">
                <a:latin typeface="Franklin Gothic Medium" pitchFamily="34" charset="0"/>
              </a:rPr>
              <a:t>absorbance due to </a:t>
            </a:r>
            <a:r>
              <a:rPr lang="en-US" sz="2400" dirty="0" smtClean="0">
                <a:latin typeface="Franklin Gothic Medium" pitchFamily="34" charset="0"/>
              </a:rPr>
              <a:t>NMEP…</a:t>
            </a:r>
            <a:endParaRPr lang="en-US" sz="2400" dirty="0" smtClean="0">
              <a:latin typeface="Franklin Gothic Medium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latin typeface="Franklin Gothic Medium" pitchFamily="34" charset="0"/>
              </a:rPr>
              <a:t>v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ary in both magnitude and frequency range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Franklin Gothic Medium" pitchFamily="34" charset="0"/>
              </a:rPr>
              <a:t>do not appear to have a simple dependence on pressure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72400" y="4953000"/>
            <a:ext cx="1259033" cy="762000"/>
            <a:chOff x="5334000" y="1600200"/>
            <a:chExt cx="2124619" cy="990600"/>
          </a:xfrm>
        </p:grpSpPr>
        <p:sp>
          <p:nvSpPr>
            <p:cNvPr id="19" name="Rectangle 18"/>
            <p:cNvSpPr/>
            <p:nvPr/>
          </p:nvSpPr>
          <p:spPr>
            <a:xfrm>
              <a:off x="5334000" y="1600200"/>
              <a:ext cx="2057400" cy="990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562600" y="18288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2286000"/>
              <a:ext cx="6096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34116" y="1626513"/>
              <a:ext cx="1193477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Franklin Gothic Medium" pitchFamily="34" charset="0"/>
                </a:rPr>
                <a:t>AMEP</a:t>
              </a:r>
              <a:endParaRPr lang="en-US" sz="1600" dirty="0">
                <a:latin typeface="Franklin Gothic Medium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912" y="2083713"/>
              <a:ext cx="1209707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NMEP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6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5943600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WAI Results: Power Absorbance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3" descr="imark_bol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029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63000" y="64008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Franklin Gothic Medium" pitchFamily="34" charset="0"/>
              </a:rPr>
              <a:t>7</a:t>
            </a:r>
            <a:endParaRPr lang="en-US" sz="20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16652</TotalTime>
  <Words>1361</Words>
  <Application>Microsoft Office PowerPoint</Application>
  <PresentationFormat>On-screen Show (4:3)</PresentationFormat>
  <Paragraphs>235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Effects of static negative middle-ear pressure on wideband acoustic immittance</vt:lpstr>
      <vt:lpstr>Negative middle ear pressure (NMEP)</vt:lpstr>
      <vt:lpstr>Wideband acoustic immittance (WAI)</vt:lpstr>
      <vt:lpstr>Methods</vt:lpstr>
      <vt:lpstr>Methods</vt:lpstr>
      <vt:lpstr>WAI Results: Power Absorbance</vt:lpstr>
      <vt:lpstr>WAI Results: Power Absorbance</vt:lpstr>
      <vt:lpstr>WAI Results: Power Absorbance</vt:lpstr>
      <vt:lpstr>WAI Results: Power Absorbance</vt:lpstr>
      <vt:lpstr>WAI Results: Power Absorbance</vt:lpstr>
      <vt:lpstr>Dependence on static ME pressure</vt:lpstr>
      <vt:lpstr>WAI at the tympanic membrane (TM-WAI)</vt:lpstr>
      <vt:lpstr>WAI at the tympanic membrane (TM-WAI)</vt:lpstr>
      <vt:lpstr>TM-WAI: Impedance</vt:lpstr>
      <vt:lpstr>TM-WAI: Impedance</vt:lpstr>
      <vt:lpstr>TM-WAI: Impedance</vt:lpstr>
      <vt:lpstr>TM-WAI: Impedance</vt:lpstr>
      <vt:lpstr>Residual ear canal (REC) volume</vt:lpstr>
      <vt:lpstr>TM Compliance</vt:lpstr>
      <vt:lpstr>Mechanisms for NMEP-dependent change</vt:lpstr>
      <vt:lpstr>Conclusions</vt:lpstr>
      <vt:lpstr>Clinical Implications</vt:lpstr>
      <vt:lpstr>Thanks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Sarah</cp:lastModifiedBy>
  <cp:revision>144</cp:revision>
  <dcterms:created xsi:type="dcterms:W3CDTF">2015-02-25T03:49:51Z</dcterms:created>
  <dcterms:modified xsi:type="dcterms:W3CDTF">2015-06-30T06:38:55Z</dcterms:modified>
</cp:coreProperties>
</file>